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7" r:id="rId3"/>
    <p:sldId id="296" r:id="rId4"/>
    <p:sldId id="275" r:id="rId5"/>
    <p:sldId id="310" r:id="rId6"/>
    <p:sldId id="297" r:id="rId7"/>
    <p:sldId id="301" r:id="rId8"/>
    <p:sldId id="299" r:id="rId9"/>
    <p:sldId id="304" r:id="rId10"/>
    <p:sldId id="305" r:id="rId11"/>
    <p:sldId id="306" r:id="rId12"/>
    <p:sldId id="307" r:id="rId13"/>
    <p:sldId id="311" r:id="rId14"/>
    <p:sldId id="302" r:id="rId15"/>
    <p:sldId id="298" r:id="rId16"/>
    <p:sldId id="312" r:id="rId17"/>
    <p:sldId id="313" r:id="rId18"/>
    <p:sldId id="303" r:id="rId19"/>
    <p:sldId id="314" r:id="rId20"/>
    <p:sldId id="308" r:id="rId21"/>
    <p:sldId id="315" r:id="rId22"/>
    <p:sldId id="317" r:id="rId23"/>
    <p:sldId id="318" r:id="rId24"/>
    <p:sldId id="319" r:id="rId25"/>
    <p:sldId id="320" r:id="rId26"/>
    <p:sldId id="316" r:id="rId27"/>
    <p:sldId id="322" r:id="rId28"/>
    <p:sldId id="309" r:id="rId29"/>
    <p:sldId id="321" r:id="rId30"/>
    <p:sldId id="25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800000"/>
    <a:srgbClr val="162B42"/>
    <a:srgbClr val="2C595B"/>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0309" autoAdjust="0"/>
  </p:normalViewPr>
  <p:slideViewPr>
    <p:cSldViewPr snapToGrid="0" snapToObjects="1">
      <p:cViewPr varScale="1">
        <p:scale>
          <a:sx n="70" d="100"/>
          <a:sy n="70" d="100"/>
        </p:scale>
        <p:origin x="90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266EA-6B68-4AF5-8531-FE013DBED7F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89825FC9-A94F-46F9-9C9D-F1E94564F382}">
      <dgm:prSet phldrT="[Text]"/>
      <dgm:spPr/>
      <dgm:t>
        <a:bodyPr/>
        <a:lstStyle/>
        <a:p>
          <a:r>
            <a:rPr lang="en-US" dirty="0" smtClean="0"/>
            <a:t>Cloud Computing</a:t>
          </a:r>
          <a:endParaRPr lang="en-US" dirty="0"/>
        </a:p>
      </dgm:t>
    </dgm:pt>
    <dgm:pt modelId="{B732BC19-FD8C-4213-8D5F-397177125B1A}" type="parTrans" cxnId="{48F6EE27-9688-45DF-9909-575094878E92}">
      <dgm:prSet/>
      <dgm:spPr/>
      <dgm:t>
        <a:bodyPr/>
        <a:lstStyle/>
        <a:p>
          <a:endParaRPr lang="en-US"/>
        </a:p>
      </dgm:t>
    </dgm:pt>
    <dgm:pt modelId="{906DF0E0-FCE0-4277-BFF0-C140243F508F}" type="sibTrans" cxnId="{48F6EE27-9688-45DF-9909-575094878E92}">
      <dgm:prSet/>
      <dgm:spPr/>
      <dgm:t>
        <a:bodyPr/>
        <a:lstStyle/>
        <a:p>
          <a:r>
            <a:rPr lang="en-US" dirty="0" smtClean="0"/>
            <a:t>Data Proliferation</a:t>
          </a:r>
          <a:endParaRPr lang="en-US" dirty="0"/>
        </a:p>
      </dgm:t>
    </dgm:pt>
    <dgm:pt modelId="{926AC602-E655-469A-884C-8C16F61FFC6C}">
      <dgm:prSet phldrT="[Text]"/>
      <dgm:spPr/>
      <dgm:t>
        <a:bodyPr/>
        <a:lstStyle/>
        <a:p>
          <a:r>
            <a:rPr lang="en-US" dirty="0" smtClean="0"/>
            <a:t>Data Protection</a:t>
          </a:r>
          <a:endParaRPr lang="en-US" dirty="0"/>
        </a:p>
      </dgm:t>
    </dgm:pt>
    <dgm:pt modelId="{DB058D53-4C44-41F8-9CE9-704504520917}" type="parTrans" cxnId="{20B06323-A05C-4B7D-82BD-BD5A1D293812}">
      <dgm:prSet/>
      <dgm:spPr/>
      <dgm:t>
        <a:bodyPr/>
        <a:lstStyle/>
        <a:p>
          <a:endParaRPr lang="en-US"/>
        </a:p>
      </dgm:t>
    </dgm:pt>
    <dgm:pt modelId="{98ED8509-D905-42BC-8006-A02269D7B695}" type="sibTrans" cxnId="{20B06323-A05C-4B7D-82BD-BD5A1D293812}">
      <dgm:prSet/>
      <dgm:spPr/>
      <dgm:t>
        <a:bodyPr/>
        <a:lstStyle/>
        <a:p>
          <a:r>
            <a:rPr lang="en-US" dirty="0" smtClean="0"/>
            <a:t>Data Center Consolidation</a:t>
          </a:r>
          <a:endParaRPr lang="en-US" dirty="0"/>
        </a:p>
      </dgm:t>
    </dgm:pt>
    <dgm:pt modelId="{AF208BB2-8628-4C9C-8038-320430FB8341}">
      <dgm:prSet phldrT="[Text]" custT="1"/>
      <dgm:spPr/>
      <dgm:t>
        <a:bodyPr/>
        <a:lstStyle/>
        <a:p>
          <a:r>
            <a:rPr lang="en-US" sz="1200" dirty="0" smtClean="0"/>
            <a:t>Mobile Computing</a:t>
          </a:r>
          <a:endParaRPr lang="en-US" sz="1200" dirty="0"/>
        </a:p>
      </dgm:t>
    </dgm:pt>
    <dgm:pt modelId="{681A4C54-9F59-462E-A45A-F3025324C686}" type="parTrans" cxnId="{360AF741-C74E-4ED5-B2C7-B2E987253E6C}">
      <dgm:prSet/>
      <dgm:spPr/>
      <dgm:t>
        <a:bodyPr/>
        <a:lstStyle/>
        <a:p>
          <a:endParaRPr lang="en-US"/>
        </a:p>
      </dgm:t>
    </dgm:pt>
    <dgm:pt modelId="{750B9447-8516-49BE-8E79-D5FE8803429E}" type="sibTrans" cxnId="{360AF741-C74E-4ED5-B2C7-B2E987253E6C}">
      <dgm:prSet/>
      <dgm:spPr/>
      <dgm:t>
        <a:bodyPr/>
        <a:lstStyle/>
        <a:p>
          <a:r>
            <a:rPr lang="en-US" dirty="0" smtClean="0"/>
            <a:t>Metrics and Reporting</a:t>
          </a:r>
          <a:endParaRPr lang="en-US" dirty="0"/>
        </a:p>
      </dgm:t>
    </dgm:pt>
    <dgm:pt modelId="{1A35161E-F884-43F6-B5F6-591F04DE1567}" type="pres">
      <dgm:prSet presAssocID="{4A5266EA-6B68-4AF5-8531-FE013DBED7F6}" presName="Name0" presStyleCnt="0">
        <dgm:presLayoutVars>
          <dgm:chMax/>
          <dgm:chPref/>
          <dgm:dir/>
          <dgm:animLvl val="lvl"/>
        </dgm:presLayoutVars>
      </dgm:prSet>
      <dgm:spPr/>
      <dgm:t>
        <a:bodyPr/>
        <a:lstStyle/>
        <a:p>
          <a:endParaRPr lang="en-US"/>
        </a:p>
      </dgm:t>
    </dgm:pt>
    <dgm:pt modelId="{373F6FD9-074C-450D-A757-A46551A0CF40}" type="pres">
      <dgm:prSet presAssocID="{89825FC9-A94F-46F9-9C9D-F1E94564F382}" presName="composite" presStyleCnt="0"/>
      <dgm:spPr/>
    </dgm:pt>
    <dgm:pt modelId="{E791565E-5BE5-4A2A-AEC7-9DDB2E5C1608}" type="pres">
      <dgm:prSet presAssocID="{89825FC9-A94F-46F9-9C9D-F1E94564F382}" presName="Parent1" presStyleLbl="node1" presStyleIdx="0" presStyleCnt="6">
        <dgm:presLayoutVars>
          <dgm:chMax val="1"/>
          <dgm:chPref val="1"/>
          <dgm:bulletEnabled val="1"/>
        </dgm:presLayoutVars>
      </dgm:prSet>
      <dgm:spPr/>
      <dgm:t>
        <a:bodyPr/>
        <a:lstStyle/>
        <a:p>
          <a:endParaRPr lang="en-US"/>
        </a:p>
      </dgm:t>
    </dgm:pt>
    <dgm:pt modelId="{6A88E286-5B37-43F5-962F-D669C31B7B26}" type="pres">
      <dgm:prSet presAssocID="{89825FC9-A94F-46F9-9C9D-F1E94564F382}" presName="Childtext1" presStyleLbl="revTx" presStyleIdx="0" presStyleCnt="3">
        <dgm:presLayoutVars>
          <dgm:chMax val="0"/>
          <dgm:chPref val="0"/>
          <dgm:bulletEnabled val="1"/>
        </dgm:presLayoutVars>
      </dgm:prSet>
      <dgm:spPr/>
      <dgm:t>
        <a:bodyPr/>
        <a:lstStyle/>
        <a:p>
          <a:endParaRPr lang="en-US"/>
        </a:p>
      </dgm:t>
    </dgm:pt>
    <dgm:pt modelId="{4EB8420A-FB3D-4063-B2A6-3B3710F62279}" type="pres">
      <dgm:prSet presAssocID="{89825FC9-A94F-46F9-9C9D-F1E94564F382}" presName="BalanceSpacing" presStyleCnt="0"/>
      <dgm:spPr/>
    </dgm:pt>
    <dgm:pt modelId="{FD0E35F5-5237-4B68-A894-353617C83C1B}" type="pres">
      <dgm:prSet presAssocID="{89825FC9-A94F-46F9-9C9D-F1E94564F382}" presName="BalanceSpacing1" presStyleCnt="0"/>
      <dgm:spPr/>
    </dgm:pt>
    <dgm:pt modelId="{01563C67-1828-4595-81EA-4EDC1ADD7C5D}" type="pres">
      <dgm:prSet presAssocID="{906DF0E0-FCE0-4277-BFF0-C140243F508F}" presName="Accent1Text" presStyleLbl="node1" presStyleIdx="1" presStyleCnt="6"/>
      <dgm:spPr/>
      <dgm:t>
        <a:bodyPr/>
        <a:lstStyle/>
        <a:p>
          <a:endParaRPr lang="en-US"/>
        </a:p>
      </dgm:t>
    </dgm:pt>
    <dgm:pt modelId="{FC781E7B-0314-499A-9BFA-D2CCC35DB46A}" type="pres">
      <dgm:prSet presAssocID="{906DF0E0-FCE0-4277-BFF0-C140243F508F}" presName="spaceBetweenRectangles" presStyleCnt="0"/>
      <dgm:spPr/>
    </dgm:pt>
    <dgm:pt modelId="{C05C0F10-C43A-4583-ABAD-7D668E6C9AF0}" type="pres">
      <dgm:prSet presAssocID="{926AC602-E655-469A-884C-8C16F61FFC6C}" presName="composite" presStyleCnt="0"/>
      <dgm:spPr/>
    </dgm:pt>
    <dgm:pt modelId="{56FC9CB0-5231-4EFD-B3A9-6F1D2312A2F5}" type="pres">
      <dgm:prSet presAssocID="{926AC602-E655-469A-884C-8C16F61FFC6C}" presName="Parent1" presStyleLbl="node1" presStyleIdx="2" presStyleCnt="6">
        <dgm:presLayoutVars>
          <dgm:chMax val="1"/>
          <dgm:chPref val="1"/>
          <dgm:bulletEnabled val="1"/>
        </dgm:presLayoutVars>
      </dgm:prSet>
      <dgm:spPr/>
      <dgm:t>
        <a:bodyPr/>
        <a:lstStyle/>
        <a:p>
          <a:endParaRPr lang="en-US"/>
        </a:p>
      </dgm:t>
    </dgm:pt>
    <dgm:pt modelId="{F233CBAD-54DB-4FE6-B693-0450877F2B4A}" type="pres">
      <dgm:prSet presAssocID="{926AC602-E655-469A-884C-8C16F61FFC6C}" presName="Childtext1" presStyleLbl="revTx" presStyleIdx="1" presStyleCnt="3">
        <dgm:presLayoutVars>
          <dgm:chMax val="0"/>
          <dgm:chPref val="0"/>
          <dgm:bulletEnabled val="1"/>
        </dgm:presLayoutVars>
      </dgm:prSet>
      <dgm:spPr/>
      <dgm:t>
        <a:bodyPr/>
        <a:lstStyle/>
        <a:p>
          <a:endParaRPr lang="en-US"/>
        </a:p>
      </dgm:t>
    </dgm:pt>
    <dgm:pt modelId="{9BDCB7CC-3A9A-4960-BFDC-49E7A53EB5CD}" type="pres">
      <dgm:prSet presAssocID="{926AC602-E655-469A-884C-8C16F61FFC6C}" presName="BalanceSpacing" presStyleCnt="0"/>
      <dgm:spPr/>
    </dgm:pt>
    <dgm:pt modelId="{5CAB06CF-8DFE-432E-9DFA-FDDC393F15C2}" type="pres">
      <dgm:prSet presAssocID="{926AC602-E655-469A-884C-8C16F61FFC6C}" presName="BalanceSpacing1" presStyleCnt="0"/>
      <dgm:spPr/>
    </dgm:pt>
    <dgm:pt modelId="{F39E8D76-E320-4691-846A-EF5B92E2C86E}" type="pres">
      <dgm:prSet presAssocID="{98ED8509-D905-42BC-8006-A02269D7B695}" presName="Accent1Text" presStyleLbl="node1" presStyleIdx="3" presStyleCnt="6"/>
      <dgm:spPr/>
      <dgm:t>
        <a:bodyPr/>
        <a:lstStyle/>
        <a:p>
          <a:endParaRPr lang="en-US"/>
        </a:p>
      </dgm:t>
    </dgm:pt>
    <dgm:pt modelId="{677551DC-B1B5-4163-BC02-CA6F39600AA0}" type="pres">
      <dgm:prSet presAssocID="{98ED8509-D905-42BC-8006-A02269D7B695}" presName="spaceBetweenRectangles" presStyleCnt="0"/>
      <dgm:spPr/>
    </dgm:pt>
    <dgm:pt modelId="{C11287C4-FD43-47F5-86FA-B49D84F6CF05}" type="pres">
      <dgm:prSet presAssocID="{AF208BB2-8628-4C9C-8038-320430FB8341}" presName="composite" presStyleCnt="0"/>
      <dgm:spPr/>
    </dgm:pt>
    <dgm:pt modelId="{B97A4A05-5A84-4252-909D-39C10130C350}" type="pres">
      <dgm:prSet presAssocID="{AF208BB2-8628-4C9C-8038-320430FB8341}" presName="Parent1" presStyleLbl="node1" presStyleIdx="4" presStyleCnt="6">
        <dgm:presLayoutVars>
          <dgm:chMax val="1"/>
          <dgm:chPref val="1"/>
          <dgm:bulletEnabled val="1"/>
        </dgm:presLayoutVars>
      </dgm:prSet>
      <dgm:spPr/>
      <dgm:t>
        <a:bodyPr/>
        <a:lstStyle/>
        <a:p>
          <a:endParaRPr lang="en-US"/>
        </a:p>
      </dgm:t>
    </dgm:pt>
    <dgm:pt modelId="{1F21DDF0-0BA7-478C-AA78-6F81BED76369}" type="pres">
      <dgm:prSet presAssocID="{AF208BB2-8628-4C9C-8038-320430FB8341}" presName="Childtext1" presStyleLbl="revTx" presStyleIdx="2" presStyleCnt="3">
        <dgm:presLayoutVars>
          <dgm:chMax val="0"/>
          <dgm:chPref val="0"/>
          <dgm:bulletEnabled val="1"/>
        </dgm:presLayoutVars>
      </dgm:prSet>
      <dgm:spPr/>
      <dgm:t>
        <a:bodyPr/>
        <a:lstStyle/>
        <a:p>
          <a:endParaRPr lang="en-US"/>
        </a:p>
      </dgm:t>
    </dgm:pt>
    <dgm:pt modelId="{BF7204A3-07BE-4255-B732-23745D04D7B6}" type="pres">
      <dgm:prSet presAssocID="{AF208BB2-8628-4C9C-8038-320430FB8341}" presName="BalanceSpacing" presStyleCnt="0"/>
      <dgm:spPr/>
    </dgm:pt>
    <dgm:pt modelId="{279FD266-D0AF-4A29-8798-E09081870EDE}" type="pres">
      <dgm:prSet presAssocID="{AF208BB2-8628-4C9C-8038-320430FB8341}" presName="BalanceSpacing1" presStyleCnt="0"/>
      <dgm:spPr/>
    </dgm:pt>
    <dgm:pt modelId="{048B9592-4677-409E-9C4E-8FD00B0C2DD4}" type="pres">
      <dgm:prSet presAssocID="{750B9447-8516-49BE-8E79-D5FE8803429E}" presName="Accent1Text" presStyleLbl="node1" presStyleIdx="5" presStyleCnt="6"/>
      <dgm:spPr/>
      <dgm:t>
        <a:bodyPr/>
        <a:lstStyle/>
        <a:p>
          <a:endParaRPr lang="en-US"/>
        </a:p>
      </dgm:t>
    </dgm:pt>
  </dgm:ptLst>
  <dgm:cxnLst>
    <dgm:cxn modelId="{FD4E6EC5-38DE-4213-85A8-3C9E4130DA60}" type="presOf" srcId="{4A5266EA-6B68-4AF5-8531-FE013DBED7F6}" destId="{1A35161E-F884-43F6-B5F6-591F04DE1567}" srcOrd="0" destOrd="0" presId="urn:microsoft.com/office/officeart/2008/layout/AlternatingHexagons"/>
    <dgm:cxn modelId="{3BD3B4D9-427E-4DD9-B94C-0865217BEB1B}" type="presOf" srcId="{AF208BB2-8628-4C9C-8038-320430FB8341}" destId="{B97A4A05-5A84-4252-909D-39C10130C350}" srcOrd="0" destOrd="0" presId="urn:microsoft.com/office/officeart/2008/layout/AlternatingHexagons"/>
    <dgm:cxn modelId="{D447784D-AC59-4A60-80D8-BCEF2E2B3FDC}" type="presOf" srcId="{906DF0E0-FCE0-4277-BFF0-C140243F508F}" destId="{01563C67-1828-4595-81EA-4EDC1ADD7C5D}" srcOrd="0" destOrd="0" presId="urn:microsoft.com/office/officeart/2008/layout/AlternatingHexagons"/>
    <dgm:cxn modelId="{9C9965C2-4A62-4CA3-BE2D-932705435904}" type="presOf" srcId="{98ED8509-D905-42BC-8006-A02269D7B695}" destId="{F39E8D76-E320-4691-846A-EF5B92E2C86E}" srcOrd="0" destOrd="0" presId="urn:microsoft.com/office/officeart/2008/layout/AlternatingHexagons"/>
    <dgm:cxn modelId="{20B06323-A05C-4B7D-82BD-BD5A1D293812}" srcId="{4A5266EA-6B68-4AF5-8531-FE013DBED7F6}" destId="{926AC602-E655-469A-884C-8C16F61FFC6C}" srcOrd="1" destOrd="0" parTransId="{DB058D53-4C44-41F8-9CE9-704504520917}" sibTransId="{98ED8509-D905-42BC-8006-A02269D7B695}"/>
    <dgm:cxn modelId="{7A51E87F-E4B3-4799-B47A-C0942DB5F9ED}" type="presOf" srcId="{89825FC9-A94F-46F9-9C9D-F1E94564F382}" destId="{E791565E-5BE5-4A2A-AEC7-9DDB2E5C1608}" srcOrd="0" destOrd="0" presId="urn:microsoft.com/office/officeart/2008/layout/AlternatingHexagons"/>
    <dgm:cxn modelId="{381340FF-2A33-49A9-BEE3-E8B7493767BF}" type="presOf" srcId="{926AC602-E655-469A-884C-8C16F61FFC6C}" destId="{56FC9CB0-5231-4EFD-B3A9-6F1D2312A2F5}" srcOrd="0" destOrd="0" presId="urn:microsoft.com/office/officeart/2008/layout/AlternatingHexagons"/>
    <dgm:cxn modelId="{8B860BC7-23B5-4008-83A1-19555E2975B7}" type="presOf" srcId="{750B9447-8516-49BE-8E79-D5FE8803429E}" destId="{048B9592-4677-409E-9C4E-8FD00B0C2DD4}" srcOrd="0" destOrd="0" presId="urn:microsoft.com/office/officeart/2008/layout/AlternatingHexagons"/>
    <dgm:cxn modelId="{360AF741-C74E-4ED5-B2C7-B2E987253E6C}" srcId="{4A5266EA-6B68-4AF5-8531-FE013DBED7F6}" destId="{AF208BB2-8628-4C9C-8038-320430FB8341}" srcOrd="2" destOrd="0" parTransId="{681A4C54-9F59-462E-A45A-F3025324C686}" sibTransId="{750B9447-8516-49BE-8E79-D5FE8803429E}"/>
    <dgm:cxn modelId="{48F6EE27-9688-45DF-9909-575094878E92}" srcId="{4A5266EA-6B68-4AF5-8531-FE013DBED7F6}" destId="{89825FC9-A94F-46F9-9C9D-F1E94564F382}" srcOrd="0" destOrd="0" parTransId="{B732BC19-FD8C-4213-8D5F-397177125B1A}" sibTransId="{906DF0E0-FCE0-4277-BFF0-C140243F508F}"/>
    <dgm:cxn modelId="{CA30F4B5-903F-4DC3-8F98-D34D4255088F}" type="presParOf" srcId="{1A35161E-F884-43F6-B5F6-591F04DE1567}" destId="{373F6FD9-074C-450D-A757-A46551A0CF40}" srcOrd="0" destOrd="0" presId="urn:microsoft.com/office/officeart/2008/layout/AlternatingHexagons"/>
    <dgm:cxn modelId="{8EB13000-A6B6-4628-9A99-1FCD1560D2AE}" type="presParOf" srcId="{373F6FD9-074C-450D-A757-A46551A0CF40}" destId="{E791565E-5BE5-4A2A-AEC7-9DDB2E5C1608}" srcOrd="0" destOrd="0" presId="urn:microsoft.com/office/officeart/2008/layout/AlternatingHexagons"/>
    <dgm:cxn modelId="{18366E7B-30C9-4D54-878F-96C325B4B7E8}" type="presParOf" srcId="{373F6FD9-074C-450D-A757-A46551A0CF40}" destId="{6A88E286-5B37-43F5-962F-D669C31B7B26}" srcOrd="1" destOrd="0" presId="urn:microsoft.com/office/officeart/2008/layout/AlternatingHexagons"/>
    <dgm:cxn modelId="{CE75C67A-7837-4A4D-9CBD-AF4DA7327B40}" type="presParOf" srcId="{373F6FD9-074C-450D-A757-A46551A0CF40}" destId="{4EB8420A-FB3D-4063-B2A6-3B3710F62279}" srcOrd="2" destOrd="0" presId="urn:microsoft.com/office/officeart/2008/layout/AlternatingHexagons"/>
    <dgm:cxn modelId="{94664343-9800-4244-8244-F905DF90B697}" type="presParOf" srcId="{373F6FD9-074C-450D-A757-A46551A0CF40}" destId="{FD0E35F5-5237-4B68-A894-353617C83C1B}" srcOrd="3" destOrd="0" presId="urn:microsoft.com/office/officeart/2008/layout/AlternatingHexagons"/>
    <dgm:cxn modelId="{69C5B205-758D-41E9-B449-16443FCBC785}" type="presParOf" srcId="{373F6FD9-074C-450D-A757-A46551A0CF40}" destId="{01563C67-1828-4595-81EA-4EDC1ADD7C5D}" srcOrd="4" destOrd="0" presId="urn:microsoft.com/office/officeart/2008/layout/AlternatingHexagons"/>
    <dgm:cxn modelId="{AB5FABB3-B83C-4FEB-88EB-5ED113063AC0}" type="presParOf" srcId="{1A35161E-F884-43F6-B5F6-591F04DE1567}" destId="{FC781E7B-0314-499A-9BFA-D2CCC35DB46A}" srcOrd="1" destOrd="0" presId="urn:microsoft.com/office/officeart/2008/layout/AlternatingHexagons"/>
    <dgm:cxn modelId="{58F6AD1A-E71C-4FAA-9741-46353FE2ADED}" type="presParOf" srcId="{1A35161E-F884-43F6-B5F6-591F04DE1567}" destId="{C05C0F10-C43A-4583-ABAD-7D668E6C9AF0}" srcOrd="2" destOrd="0" presId="urn:microsoft.com/office/officeart/2008/layout/AlternatingHexagons"/>
    <dgm:cxn modelId="{9126E73C-1D2C-467E-805E-0643C2FBF9D0}" type="presParOf" srcId="{C05C0F10-C43A-4583-ABAD-7D668E6C9AF0}" destId="{56FC9CB0-5231-4EFD-B3A9-6F1D2312A2F5}" srcOrd="0" destOrd="0" presId="urn:microsoft.com/office/officeart/2008/layout/AlternatingHexagons"/>
    <dgm:cxn modelId="{46748C46-D861-43AD-AF4C-020282E81A21}" type="presParOf" srcId="{C05C0F10-C43A-4583-ABAD-7D668E6C9AF0}" destId="{F233CBAD-54DB-4FE6-B693-0450877F2B4A}" srcOrd="1" destOrd="0" presId="urn:microsoft.com/office/officeart/2008/layout/AlternatingHexagons"/>
    <dgm:cxn modelId="{04D5C8A8-FAC0-42FD-A6B5-0DC052BC5FD3}" type="presParOf" srcId="{C05C0F10-C43A-4583-ABAD-7D668E6C9AF0}" destId="{9BDCB7CC-3A9A-4960-BFDC-49E7A53EB5CD}" srcOrd="2" destOrd="0" presId="urn:microsoft.com/office/officeart/2008/layout/AlternatingHexagons"/>
    <dgm:cxn modelId="{4EC2095F-5BC5-49A4-A1AB-846BD44D81C2}" type="presParOf" srcId="{C05C0F10-C43A-4583-ABAD-7D668E6C9AF0}" destId="{5CAB06CF-8DFE-432E-9DFA-FDDC393F15C2}" srcOrd="3" destOrd="0" presId="urn:microsoft.com/office/officeart/2008/layout/AlternatingHexagons"/>
    <dgm:cxn modelId="{AF72B280-066F-4F84-BB8E-810FF2AA25AB}" type="presParOf" srcId="{C05C0F10-C43A-4583-ABAD-7D668E6C9AF0}" destId="{F39E8D76-E320-4691-846A-EF5B92E2C86E}" srcOrd="4" destOrd="0" presId="urn:microsoft.com/office/officeart/2008/layout/AlternatingHexagons"/>
    <dgm:cxn modelId="{CDD8E764-B62F-42DF-9230-7C8F7B347F30}" type="presParOf" srcId="{1A35161E-F884-43F6-B5F6-591F04DE1567}" destId="{677551DC-B1B5-4163-BC02-CA6F39600AA0}" srcOrd="3" destOrd="0" presId="urn:microsoft.com/office/officeart/2008/layout/AlternatingHexagons"/>
    <dgm:cxn modelId="{7F3E4320-D1E0-4F2A-BF73-DD7737ACF6D6}" type="presParOf" srcId="{1A35161E-F884-43F6-B5F6-591F04DE1567}" destId="{C11287C4-FD43-47F5-86FA-B49D84F6CF05}" srcOrd="4" destOrd="0" presId="urn:microsoft.com/office/officeart/2008/layout/AlternatingHexagons"/>
    <dgm:cxn modelId="{F45B8D54-5725-42D1-882C-694649880753}" type="presParOf" srcId="{C11287C4-FD43-47F5-86FA-B49D84F6CF05}" destId="{B97A4A05-5A84-4252-909D-39C10130C350}" srcOrd="0" destOrd="0" presId="urn:microsoft.com/office/officeart/2008/layout/AlternatingHexagons"/>
    <dgm:cxn modelId="{7E470097-CF8D-41D3-8857-423C8CF20E1B}" type="presParOf" srcId="{C11287C4-FD43-47F5-86FA-B49D84F6CF05}" destId="{1F21DDF0-0BA7-478C-AA78-6F81BED76369}" srcOrd="1" destOrd="0" presId="urn:microsoft.com/office/officeart/2008/layout/AlternatingHexagons"/>
    <dgm:cxn modelId="{38B3C1B2-4256-4F21-AFD4-25314FCE57C5}" type="presParOf" srcId="{C11287C4-FD43-47F5-86FA-B49D84F6CF05}" destId="{BF7204A3-07BE-4255-B732-23745D04D7B6}" srcOrd="2" destOrd="0" presId="urn:microsoft.com/office/officeart/2008/layout/AlternatingHexagons"/>
    <dgm:cxn modelId="{AEA09BE4-5CD5-4C23-94D4-E596F9A1EF97}" type="presParOf" srcId="{C11287C4-FD43-47F5-86FA-B49D84F6CF05}" destId="{279FD266-D0AF-4A29-8798-E09081870EDE}" srcOrd="3" destOrd="0" presId="urn:microsoft.com/office/officeart/2008/layout/AlternatingHexagons"/>
    <dgm:cxn modelId="{F52EFCD6-6581-4496-BDFC-BB1DAD55E98E}" type="presParOf" srcId="{C11287C4-FD43-47F5-86FA-B49D84F6CF05}" destId="{048B9592-4677-409E-9C4E-8FD00B0C2DD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5266EA-6B68-4AF5-8531-FE013DBED7F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89825FC9-A94F-46F9-9C9D-F1E94564F382}">
      <dgm:prSet phldrT="[Text]"/>
      <dgm:spPr/>
      <dgm:t>
        <a:bodyPr/>
        <a:lstStyle/>
        <a:p>
          <a:r>
            <a:rPr lang="en-US" dirty="0" smtClean="0"/>
            <a:t>Continuous Monitoring</a:t>
          </a:r>
          <a:endParaRPr lang="en-US" dirty="0"/>
        </a:p>
      </dgm:t>
    </dgm:pt>
    <dgm:pt modelId="{B732BC19-FD8C-4213-8D5F-397177125B1A}" type="parTrans" cxnId="{48F6EE27-9688-45DF-9909-575094878E92}">
      <dgm:prSet/>
      <dgm:spPr/>
      <dgm:t>
        <a:bodyPr/>
        <a:lstStyle/>
        <a:p>
          <a:endParaRPr lang="en-US"/>
        </a:p>
      </dgm:t>
    </dgm:pt>
    <dgm:pt modelId="{906DF0E0-FCE0-4277-BFF0-C140243F508F}" type="sibTrans" cxnId="{48F6EE27-9688-45DF-9909-575094878E92}">
      <dgm:prSet/>
      <dgm:spPr/>
      <dgm:t>
        <a:bodyPr/>
        <a:lstStyle/>
        <a:p>
          <a:r>
            <a:rPr lang="en-US" dirty="0" smtClean="0"/>
            <a:t>Network Awareness</a:t>
          </a:r>
          <a:endParaRPr lang="en-US" dirty="0"/>
        </a:p>
      </dgm:t>
    </dgm:pt>
    <dgm:pt modelId="{926AC602-E655-469A-884C-8C16F61FFC6C}">
      <dgm:prSet phldrT="[Text]" custT="1"/>
      <dgm:spPr/>
      <dgm:t>
        <a:bodyPr/>
        <a:lstStyle/>
        <a:p>
          <a:r>
            <a:rPr lang="en-US" sz="1200" dirty="0" smtClean="0"/>
            <a:t>Automation</a:t>
          </a:r>
          <a:endParaRPr lang="en-US" sz="1200" dirty="0"/>
        </a:p>
      </dgm:t>
    </dgm:pt>
    <dgm:pt modelId="{DB058D53-4C44-41F8-9CE9-704504520917}" type="parTrans" cxnId="{20B06323-A05C-4B7D-82BD-BD5A1D293812}">
      <dgm:prSet/>
      <dgm:spPr/>
      <dgm:t>
        <a:bodyPr/>
        <a:lstStyle/>
        <a:p>
          <a:endParaRPr lang="en-US"/>
        </a:p>
      </dgm:t>
    </dgm:pt>
    <dgm:pt modelId="{98ED8509-D905-42BC-8006-A02269D7B695}" type="sibTrans" cxnId="{20B06323-A05C-4B7D-82BD-BD5A1D293812}">
      <dgm:prSet/>
      <dgm:spPr/>
      <dgm:t>
        <a:bodyPr/>
        <a:lstStyle/>
        <a:p>
          <a:r>
            <a:rPr lang="en-US" dirty="0" smtClean="0"/>
            <a:t>Education &amp; Training</a:t>
          </a:r>
          <a:endParaRPr lang="en-US" dirty="0"/>
        </a:p>
      </dgm:t>
    </dgm:pt>
    <dgm:pt modelId="{AF208BB2-8628-4C9C-8038-320430FB8341}">
      <dgm:prSet phldrT="[Text]" custT="1"/>
      <dgm:spPr/>
      <dgm:t>
        <a:bodyPr/>
        <a:lstStyle/>
        <a:p>
          <a:r>
            <a:rPr lang="en-US" sz="1600" dirty="0" smtClean="0"/>
            <a:t>Analytics</a:t>
          </a:r>
          <a:endParaRPr lang="en-US" sz="1600" dirty="0"/>
        </a:p>
      </dgm:t>
    </dgm:pt>
    <dgm:pt modelId="{681A4C54-9F59-462E-A45A-F3025324C686}" type="parTrans" cxnId="{360AF741-C74E-4ED5-B2C7-B2E987253E6C}">
      <dgm:prSet/>
      <dgm:spPr/>
      <dgm:t>
        <a:bodyPr/>
        <a:lstStyle/>
        <a:p>
          <a:endParaRPr lang="en-US"/>
        </a:p>
      </dgm:t>
    </dgm:pt>
    <dgm:pt modelId="{750B9447-8516-49BE-8E79-D5FE8803429E}" type="sibTrans" cxnId="{360AF741-C74E-4ED5-B2C7-B2E987253E6C}">
      <dgm:prSet/>
      <dgm:spPr/>
      <dgm:t>
        <a:bodyPr/>
        <a:lstStyle/>
        <a:p>
          <a:r>
            <a:rPr lang="en-US" dirty="0" smtClean="0"/>
            <a:t>Layered Security</a:t>
          </a:r>
          <a:endParaRPr lang="en-US" dirty="0"/>
        </a:p>
      </dgm:t>
    </dgm:pt>
    <dgm:pt modelId="{1A35161E-F884-43F6-B5F6-591F04DE1567}" type="pres">
      <dgm:prSet presAssocID="{4A5266EA-6B68-4AF5-8531-FE013DBED7F6}" presName="Name0" presStyleCnt="0">
        <dgm:presLayoutVars>
          <dgm:chMax/>
          <dgm:chPref/>
          <dgm:dir/>
          <dgm:animLvl val="lvl"/>
        </dgm:presLayoutVars>
      </dgm:prSet>
      <dgm:spPr/>
      <dgm:t>
        <a:bodyPr/>
        <a:lstStyle/>
        <a:p>
          <a:endParaRPr lang="en-US"/>
        </a:p>
      </dgm:t>
    </dgm:pt>
    <dgm:pt modelId="{373F6FD9-074C-450D-A757-A46551A0CF40}" type="pres">
      <dgm:prSet presAssocID="{89825FC9-A94F-46F9-9C9D-F1E94564F382}" presName="composite" presStyleCnt="0"/>
      <dgm:spPr/>
    </dgm:pt>
    <dgm:pt modelId="{E791565E-5BE5-4A2A-AEC7-9DDB2E5C1608}" type="pres">
      <dgm:prSet presAssocID="{89825FC9-A94F-46F9-9C9D-F1E94564F382}" presName="Parent1" presStyleLbl="node1" presStyleIdx="0" presStyleCnt="6">
        <dgm:presLayoutVars>
          <dgm:chMax val="1"/>
          <dgm:chPref val="1"/>
          <dgm:bulletEnabled val="1"/>
        </dgm:presLayoutVars>
      </dgm:prSet>
      <dgm:spPr/>
      <dgm:t>
        <a:bodyPr/>
        <a:lstStyle/>
        <a:p>
          <a:endParaRPr lang="en-US"/>
        </a:p>
      </dgm:t>
    </dgm:pt>
    <dgm:pt modelId="{6A88E286-5B37-43F5-962F-D669C31B7B26}" type="pres">
      <dgm:prSet presAssocID="{89825FC9-A94F-46F9-9C9D-F1E94564F382}" presName="Childtext1" presStyleLbl="revTx" presStyleIdx="0" presStyleCnt="3">
        <dgm:presLayoutVars>
          <dgm:chMax val="0"/>
          <dgm:chPref val="0"/>
          <dgm:bulletEnabled val="1"/>
        </dgm:presLayoutVars>
      </dgm:prSet>
      <dgm:spPr/>
      <dgm:t>
        <a:bodyPr/>
        <a:lstStyle/>
        <a:p>
          <a:endParaRPr lang="en-US"/>
        </a:p>
      </dgm:t>
    </dgm:pt>
    <dgm:pt modelId="{4EB8420A-FB3D-4063-B2A6-3B3710F62279}" type="pres">
      <dgm:prSet presAssocID="{89825FC9-A94F-46F9-9C9D-F1E94564F382}" presName="BalanceSpacing" presStyleCnt="0"/>
      <dgm:spPr/>
    </dgm:pt>
    <dgm:pt modelId="{FD0E35F5-5237-4B68-A894-353617C83C1B}" type="pres">
      <dgm:prSet presAssocID="{89825FC9-A94F-46F9-9C9D-F1E94564F382}" presName="BalanceSpacing1" presStyleCnt="0"/>
      <dgm:spPr/>
    </dgm:pt>
    <dgm:pt modelId="{01563C67-1828-4595-81EA-4EDC1ADD7C5D}" type="pres">
      <dgm:prSet presAssocID="{906DF0E0-FCE0-4277-BFF0-C140243F508F}" presName="Accent1Text" presStyleLbl="node1" presStyleIdx="1" presStyleCnt="6"/>
      <dgm:spPr/>
      <dgm:t>
        <a:bodyPr/>
        <a:lstStyle/>
        <a:p>
          <a:endParaRPr lang="en-US"/>
        </a:p>
      </dgm:t>
    </dgm:pt>
    <dgm:pt modelId="{FC781E7B-0314-499A-9BFA-D2CCC35DB46A}" type="pres">
      <dgm:prSet presAssocID="{906DF0E0-FCE0-4277-BFF0-C140243F508F}" presName="spaceBetweenRectangles" presStyleCnt="0"/>
      <dgm:spPr/>
    </dgm:pt>
    <dgm:pt modelId="{C05C0F10-C43A-4583-ABAD-7D668E6C9AF0}" type="pres">
      <dgm:prSet presAssocID="{926AC602-E655-469A-884C-8C16F61FFC6C}" presName="composite" presStyleCnt="0"/>
      <dgm:spPr/>
    </dgm:pt>
    <dgm:pt modelId="{56FC9CB0-5231-4EFD-B3A9-6F1D2312A2F5}" type="pres">
      <dgm:prSet presAssocID="{926AC602-E655-469A-884C-8C16F61FFC6C}" presName="Parent1" presStyleLbl="node1" presStyleIdx="2" presStyleCnt="6" custLinFactX="-4615" custLinFactNeighborX="-100000" custLinFactNeighborY="702">
        <dgm:presLayoutVars>
          <dgm:chMax val="1"/>
          <dgm:chPref val="1"/>
          <dgm:bulletEnabled val="1"/>
        </dgm:presLayoutVars>
      </dgm:prSet>
      <dgm:spPr/>
      <dgm:t>
        <a:bodyPr/>
        <a:lstStyle/>
        <a:p>
          <a:endParaRPr lang="en-US"/>
        </a:p>
      </dgm:t>
    </dgm:pt>
    <dgm:pt modelId="{F233CBAD-54DB-4FE6-B693-0450877F2B4A}" type="pres">
      <dgm:prSet presAssocID="{926AC602-E655-469A-884C-8C16F61FFC6C}" presName="Childtext1" presStyleLbl="revTx" presStyleIdx="1" presStyleCnt="3">
        <dgm:presLayoutVars>
          <dgm:chMax val="0"/>
          <dgm:chPref val="0"/>
          <dgm:bulletEnabled val="1"/>
        </dgm:presLayoutVars>
      </dgm:prSet>
      <dgm:spPr/>
      <dgm:t>
        <a:bodyPr/>
        <a:lstStyle/>
        <a:p>
          <a:endParaRPr lang="en-US"/>
        </a:p>
      </dgm:t>
    </dgm:pt>
    <dgm:pt modelId="{9BDCB7CC-3A9A-4960-BFDC-49E7A53EB5CD}" type="pres">
      <dgm:prSet presAssocID="{926AC602-E655-469A-884C-8C16F61FFC6C}" presName="BalanceSpacing" presStyleCnt="0"/>
      <dgm:spPr/>
    </dgm:pt>
    <dgm:pt modelId="{5CAB06CF-8DFE-432E-9DFA-FDDC393F15C2}" type="pres">
      <dgm:prSet presAssocID="{926AC602-E655-469A-884C-8C16F61FFC6C}" presName="BalanceSpacing1" presStyleCnt="0"/>
      <dgm:spPr/>
    </dgm:pt>
    <dgm:pt modelId="{F39E8D76-E320-4691-846A-EF5B92E2C86E}" type="pres">
      <dgm:prSet presAssocID="{98ED8509-D905-42BC-8006-A02269D7B695}" presName="Accent1Text" presStyleLbl="node1" presStyleIdx="3" presStyleCnt="6" custLinFactX="-4615" custLinFactNeighborX="-100000" custLinFactNeighborY="702"/>
      <dgm:spPr/>
      <dgm:t>
        <a:bodyPr/>
        <a:lstStyle/>
        <a:p>
          <a:endParaRPr lang="en-US"/>
        </a:p>
      </dgm:t>
    </dgm:pt>
    <dgm:pt modelId="{677551DC-B1B5-4163-BC02-CA6F39600AA0}" type="pres">
      <dgm:prSet presAssocID="{98ED8509-D905-42BC-8006-A02269D7B695}" presName="spaceBetweenRectangles" presStyleCnt="0"/>
      <dgm:spPr/>
    </dgm:pt>
    <dgm:pt modelId="{C11287C4-FD43-47F5-86FA-B49D84F6CF05}" type="pres">
      <dgm:prSet presAssocID="{AF208BB2-8628-4C9C-8038-320430FB8341}" presName="composite" presStyleCnt="0"/>
      <dgm:spPr/>
    </dgm:pt>
    <dgm:pt modelId="{B97A4A05-5A84-4252-909D-39C10130C350}" type="pres">
      <dgm:prSet presAssocID="{AF208BB2-8628-4C9C-8038-320430FB8341}" presName="Parent1" presStyleLbl="node1" presStyleIdx="4" presStyleCnt="6">
        <dgm:presLayoutVars>
          <dgm:chMax val="1"/>
          <dgm:chPref val="1"/>
          <dgm:bulletEnabled val="1"/>
        </dgm:presLayoutVars>
      </dgm:prSet>
      <dgm:spPr/>
      <dgm:t>
        <a:bodyPr/>
        <a:lstStyle/>
        <a:p>
          <a:endParaRPr lang="en-US"/>
        </a:p>
      </dgm:t>
    </dgm:pt>
    <dgm:pt modelId="{1F21DDF0-0BA7-478C-AA78-6F81BED76369}" type="pres">
      <dgm:prSet presAssocID="{AF208BB2-8628-4C9C-8038-320430FB8341}" presName="Childtext1" presStyleLbl="revTx" presStyleIdx="2" presStyleCnt="3">
        <dgm:presLayoutVars>
          <dgm:chMax val="0"/>
          <dgm:chPref val="0"/>
          <dgm:bulletEnabled val="1"/>
        </dgm:presLayoutVars>
      </dgm:prSet>
      <dgm:spPr/>
      <dgm:t>
        <a:bodyPr/>
        <a:lstStyle/>
        <a:p>
          <a:endParaRPr lang="en-US"/>
        </a:p>
      </dgm:t>
    </dgm:pt>
    <dgm:pt modelId="{BF7204A3-07BE-4255-B732-23745D04D7B6}" type="pres">
      <dgm:prSet presAssocID="{AF208BB2-8628-4C9C-8038-320430FB8341}" presName="BalanceSpacing" presStyleCnt="0"/>
      <dgm:spPr/>
    </dgm:pt>
    <dgm:pt modelId="{279FD266-D0AF-4A29-8798-E09081870EDE}" type="pres">
      <dgm:prSet presAssocID="{AF208BB2-8628-4C9C-8038-320430FB8341}" presName="BalanceSpacing1" presStyleCnt="0"/>
      <dgm:spPr/>
    </dgm:pt>
    <dgm:pt modelId="{048B9592-4677-409E-9C4E-8FD00B0C2DD4}" type="pres">
      <dgm:prSet presAssocID="{750B9447-8516-49BE-8E79-D5FE8803429E}" presName="Accent1Text" presStyleLbl="node1" presStyleIdx="5" presStyleCnt="6"/>
      <dgm:spPr/>
      <dgm:t>
        <a:bodyPr/>
        <a:lstStyle/>
        <a:p>
          <a:endParaRPr lang="en-US"/>
        </a:p>
      </dgm:t>
    </dgm:pt>
  </dgm:ptLst>
  <dgm:cxnLst>
    <dgm:cxn modelId="{6431C40B-9C0C-47E0-91E8-6CA0A427C97A}" type="presOf" srcId="{98ED8509-D905-42BC-8006-A02269D7B695}" destId="{F39E8D76-E320-4691-846A-EF5B92E2C86E}" srcOrd="0" destOrd="0" presId="urn:microsoft.com/office/officeart/2008/layout/AlternatingHexagons"/>
    <dgm:cxn modelId="{48F6EE27-9688-45DF-9909-575094878E92}" srcId="{4A5266EA-6B68-4AF5-8531-FE013DBED7F6}" destId="{89825FC9-A94F-46F9-9C9D-F1E94564F382}" srcOrd="0" destOrd="0" parTransId="{B732BC19-FD8C-4213-8D5F-397177125B1A}" sibTransId="{906DF0E0-FCE0-4277-BFF0-C140243F508F}"/>
    <dgm:cxn modelId="{543072D4-1D22-4440-B080-0ACA9A04A3C9}" type="presOf" srcId="{89825FC9-A94F-46F9-9C9D-F1E94564F382}" destId="{E791565E-5BE5-4A2A-AEC7-9DDB2E5C1608}" srcOrd="0" destOrd="0" presId="urn:microsoft.com/office/officeart/2008/layout/AlternatingHexagons"/>
    <dgm:cxn modelId="{20ECFDB9-7100-462C-BB07-8BF2BE840676}" type="presOf" srcId="{AF208BB2-8628-4C9C-8038-320430FB8341}" destId="{B97A4A05-5A84-4252-909D-39C10130C350}" srcOrd="0" destOrd="0" presId="urn:microsoft.com/office/officeart/2008/layout/AlternatingHexagons"/>
    <dgm:cxn modelId="{20B06323-A05C-4B7D-82BD-BD5A1D293812}" srcId="{4A5266EA-6B68-4AF5-8531-FE013DBED7F6}" destId="{926AC602-E655-469A-884C-8C16F61FFC6C}" srcOrd="1" destOrd="0" parTransId="{DB058D53-4C44-41F8-9CE9-704504520917}" sibTransId="{98ED8509-D905-42BC-8006-A02269D7B695}"/>
    <dgm:cxn modelId="{66F893BE-8390-44A8-9455-26211702A73B}" type="presOf" srcId="{4A5266EA-6B68-4AF5-8531-FE013DBED7F6}" destId="{1A35161E-F884-43F6-B5F6-591F04DE1567}" srcOrd="0" destOrd="0" presId="urn:microsoft.com/office/officeart/2008/layout/AlternatingHexagons"/>
    <dgm:cxn modelId="{EC0957FA-59EB-478F-B041-BE3297BFA59D}" type="presOf" srcId="{750B9447-8516-49BE-8E79-D5FE8803429E}" destId="{048B9592-4677-409E-9C4E-8FD00B0C2DD4}" srcOrd="0" destOrd="0" presId="urn:microsoft.com/office/officeart/2008/layout/AlternatingHexagons"/>
    <dgm:cxn modelId="{C32EDD00-E110-4236-A8D4-29899AAF0E73}" type="presOf" srcId="{906DF0E0-FCE0-4277-BFF0-C140243F508F}" destId="{01563C67-1828-4595-81EA-4EDC1ADD7C5D}" srcOrd="0" destOrd="0" presId="urn:microsoft.com/office/officeart/2008/layout/AlternatingHexagons"/>
    <dgm:cxn modelId="{360AF741-C74E-4ED5-B2C7-B2E987253E6C}" srcId="{4A5266EA-6B68-4AF5-8531-FE013DBED7F6}" destId="{AF208BB2-8628-4C9C-8038-320430FB8341}" srcOrd="2" destOrd="0" parTransId="{681A4C54-9F59-462E-A45A-F3025324C686}" sibTransId="{750B9447-8516-49BE-8E79-D5FE8803429E}"/>
    <dgm:cxn modelId="{B91ADCB4-C7D4-447D-8013-7F882C09CB2F}" type="presOf" srcId="{926AC602-E655-469A-884C-8C16F61FFC6C}" destId="{56FC9CB0-5231-4EFD-B3A9-6F1D2312A2F5}" srcOrd="0" destOrd="0" presId="urn:microsoft.com/office/officeart/2008/layout/AlternatingHexagons"/>
    <dgm:cxn modelId="{CA7E6227-C718-43C6-8469-9A5C7928E12B}" type="presParOf" srcId="{1A35161E-F884-43F6-B5F6-591F04DE1567}" destId="{373F6FD9-074C-450D-A757-A46551A0CF40}" srcOrd="0" destOrd="0" presId="urn:microsoft.com/office/officeart/2008/layout/AlternatingHexagons"/>
    <dgm:cxn modelId="{DC089636-F243-4B03-A207-BECA35209CE8}" type="presParOf" srcId="{373F6FD9-074C-450D-A757-A46551A0CF40}" destId="{E791565E-5BE5-4A2A-AEC7-9DDB2E5C1608}" srcOrd="0" destOrd="0" presId="urn:microsoft.com/office/officeart/2008/layout/AlternatingHexagons"/>
    <dgm:cxn modelId="{522E4E7B-8AA9-4E9C-8A4D-AEF05D331070}" type="presParOf" srcId="{373F6FD9-074C-450D-A757-A46551A0CF40}" destId="{6A88E286-5B37-43F5-962F-D669C31B7B26}" srcOrd="1" destOrd="0" presId="urn:microsoft.com/office/officeart/2008/layout/AlternatingHexagons"/>
    <dgm:cxn modelId="{9F94B4AE-5D19-4640-A7B1-213E0ACD94FD}" type="presParOf" srcId="{373F6FD9-074C-450D-A757-A46551A0CF40}" destId="{4EB8420A-FB3D-4063-B2A6-3B3710F62279}" srcOrd="2" destOrd="0" presId="urn:microsoft.com/office/officeart/2008/layout/AlternatingHexagons"/>
    <dgm:cxn modelId="{33EAF139-C9CA-4733-9420-CA70E8E8B536}" type="presParOf" srcId="{373F6FD9-074C-450D-A757-A46551A0CF40}" destId="{FD0E35F5-5237-4B68-A894-353617C83C1B}" srcOrd="3" destOrd="0" presId="urn:microsoft.com/office/officeart/2008/layout/AlternatingHexagons"/>
    <dgm:cxn modelId="{D1803E7C-14FD-4ECE-9328-E25A3A128887}" type="presParOf" srcId="{373F6FD9-074C-450D-A757-A46551A0CF40}" destId="{01563C67-1828-4595-81EA-4EDC1ADD7C5D}" srcOrd="4" destOrd="0" presId="urn:microsoft.com/office/officeart/2008/layout/AlternatingHexagons"/>
    <dgm:cxn modelId="{8DB6AB75-F5B8-4072-A75A-9F1349190620}" type="presParOf" srcId="{1A35161E-F884-43F6-B5F6-591F04DE1567}" destId="{FC781E7B-0314-499A-9BFA-D2CCC35DB46A}" srcOrd="1" destOrd="0" presId="urn:microsoft.com/office/officeart/2008/layout/AlternatingHexagons"/>
    <dgm:cxn modelId="{508D02D8-60D0-42C1-8A34-FCF94B079837}" type="presParOf" srcId="{1A35161E-F884-43F6-B5F6-591F04DE1567}" destId="{C05C0F10-C43A-4583-ABAD-7D668E6C9AF0}" srcOrd="2" destOrd="0" presId="urn:microsoft.com/office/officeart/2008/layout/AlternatingHexagons"/>
    <dgm:cxn modelId="{BDE5A045-72E7-4939-8A5C-5787CBC3D6B6}" type="presParOf" srcId="{C05C0F10-C43A-4583-ABAD-7D668E6C9AF0}" destId="{56FC9CB0-5231-4EFD-B3A9-6F1D2312A2F5}" srcOrd="0" destOrd="0" presId="urn:microsoft.com/office/officeart/2008/layout/AlternatingHexagons"/>
    <dgm:cxn modelId="{8059D809-5BEA-46D8-ADFF-461862849444}" type="presParOf" srcId="{C05C0F10-C43A-4583-ABAD-7D668E6C9AF0}" destId="{F233CBAD-54DB-4FE6-B693-0450877F2B4A}" srcOrd="1" destOrd="0" presId="urn:microsoft.com/office/officeart/2008/layout/AlternatingHexagons"/>
    <dgm:cxn modelId="{6FE00144-0E25-422A-A568-3F0596B9BB0C}" type="presParOf" srcId="{C05C0F10-C43A-4583-ABAD-7D668E6C9AF0}" destId="{9BDCB7CC-3A9A-4960-BFDC-49E7A53EB5CD}" srcOrd="2" destOrd="0" presId="urn:microsoft.com/office/officeart/2008/layout/AlternatingHexagons"/>
    <dgm:cxn modelId="{61DC5EA4-F3E0-4E9C-8C0E-1F8ED6B36ACD}" type="presParOf" srcId="{C05C0F10-C43A-4583-ABAD-7D668E6C9AF0}" destId="{5CAB06CF-8DFE-432E-9DFA-FDDC393F15C2}" srcOrd="3" destOrd="0" presId="urn:microsoft.com/office/officeart/2008/layout/AlternatingHexagons"/>
    <dgm:cxn modelId="{EBB2B4ED-B8B9-4287-8533-A8306828B6BC}" type="presParOf" srcId="{C05C0F10-C43A-4583-ABAD-7D668E6C9AF0}" destId="{F39E8D76-E320-4691-846A-EF5B92E2C86E}" srcOrd="4" destOrd="0" presId="urn:microsoft.com/office/officeart/2008/layout/AlternatingHexagons"/>
    <dgm:cxn modelId="{C2163E67-B8BC-4D6F-9FD5-8E17FC11C9D4}" type="presParOf" srcId="{1A35161E-F884-43F6-B5F6-591F04DE1567}" destId="{677551DC-B1B5-4163-BC02-CA6F39600AA0}" srcOrd="3" destOrd="0" presId="urn:microsoft.com/office/officeart/2008/layout/AlternatingHexagons"/>
    <dgm:cxn modelId="{70070E42-0D9D-480D-BB80-ED24A52F3E3D}" type="presParOf" srcId="{1A35161E-F884-43F6-B5F6-591F04DE1567}" destId="{C11287C4-FD43-47F5-86FA-B49D84F6CF05}" srcOrd="4" destOrd="0" presId="urn:microsoft.com/office/officeart/2008/layout/AlternatingHexagons"/>
    <dgm:cxn modelId="{C7AE8784-82AE-4226-9D1C-DC62593553FE}" type="presParOf" srcId="{C11287C4-FD43-47F5-86FA-B49D84F6CF05}" destId="{B97A4A05-5A84-4252-909D-39C10130C350}" srcOrd="0" destOrd="0" presId="urn:microsoft.com/office/officeart/2008/layout/AlternatingHexagons"/>
    <dgm:cxn modelId="{9C466748-88EC-4B0E-8197-12862C86A9DD}" type="presParOf" srcId="{C11287C4-FD43-47F5-86FA-B49D84F6CF05}" destId="{1F21DDF0-0BA7-478C-AA78-6F81BED76369}" srcOrd="1" destOrd="0" presId="urn:microsoft.com/office/officeart/2008/layout/AlternatingHexagons"/>
    <dgm:cxn modelId="{FA354B8B-028D-42B5-A2FD-168CE619C208}" type="presParOf" srcId="{C11287C4-FD43-47F5-86FA-B49D84F6CF05}" destId="{BF7204A3-07BE-4255-B732-23745D04D7B6}" srcOrd="2" destOrd="0" presId="urn:microsoft.com/office/officeart/2008/layout/AlternatingHexagons"/>
    <dgm:cxn modelId="{F4DF6216-2776-4FEF-95BB-0A115B90A45B}" type="presParOf" srcId="{C11287C4-FD43-47F5-86FA-B49D84F6CF05}" destId="{279FD266-D0AF-4A29-8798-E09081870EDE}" srcOrd="3" destOrd="0" presId="urn:microsoft.com/office/officeart/2008/layout/AlternatingHexagons"/>
    <dgm:cxn modelId="{A2A8BACB-F3EF-499E-BEB5-901D909C4A9F}" type="presParOf" srcId="{C11287C4-FD43-47F5-86FA-B49D84F6CF05}" destId="{048B9592-4677-409E-9C4E-8FD00B0C2DD4}"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1565E-5BE5-4A2A-AEC7-9DDB2E5C1608}">
      <dsp:nvSpPr>
        <dsp:cNvPr id="0" name=""/>
        <dsp:cNvSpPr/>
      </dsp:nvSpPr>
      <dsp:spPr>
        <a:xfrm rot="5400000">
          <a:off x="2254520" y="131071"/>
          <a:ext cx="1480704" cy="128821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Cloud Computing</a:t>
          </a:r>
          <a:endParaRPr lang="en-US" sz="1300" kern="1200" dirty="0"/>
        </a:p>
      </dsp:txBody>
      <dsp:txXfrm rot="-5400000">
        <a:off x="2551512" y="265568"/>
        <a:ext cx="886720" cy="1019218"/>
      </dsp:txXfrm>
    </dsp:sp>
    <dsp:sp modelId="{6A88E286-5B37-43F5-962F-D669C31B7B26}">
      <dsp:nvSpPr>
        <dsp:cNvPr id="0" name=""/>
        <dsp:cNvSpPr/>
      </dsp:nvSpPr>
      <dsp:spPr>
        <a:xfrm>
          <a:off x="3678069" y="330966"/>
          <a:ext cx="1652466" cy="888422"/>
        </a:xfrm>
        <a:prstGeom prst="rect">
          <a:avLst/>
        </a:prstGeom>
        <a:noFill/>
        <a:ln>
          <a:noFill/>
        </a:ln>
        <a:effectLst/>
      </dsp:spPr>
      <dsp:style>
        <a:lnRef idx="0">
          <a:scrgbClr r="0" g="0" b="0"/>
        </a:lnRef>
        <a:fillRef idx="0">
          <a:scrgbClr r="0" g="0" b="0"/>
        </a:fillRef>
        <a:effectRef idx="0">
          <a:scrgbClr r="0" g="0" b="0"/>
        </a:effectRef>
        <a:fontRef idx="minor"/>
      </dsp:style>
    </dsp:sp>
    <dsp:sp modelId="{01563C67-1828-4595-81EA-4EDC1ADD7C5D}">
      <dsp:nvSpPr>
        <dsp:cNvPr id="0" name=""/>
        <dsp:cNvSpPr/>
      </dsp:nvSpPr>
      <dsp:spPr>
        <a:xfrm rot="5400000">
          <a:off x="863250" y="131071"/>
          <a:ext cx="1480704" cy="128821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Data Proliferation</a:t>
          </a:r>
          <a:endParaRPr lang="en-US" sz="1300" kern="1200" dirty="0"/>
        </a:p>
      </dsp:txBody>
      <dsp:txXfrm rot="-5400000">
        <a:off x="1160242" y="265568"/>
        <a:ext cx="886720" cy="1019218"/>
      </dsp:txXfrm>
    </dsp:sp>
    <dsp:sp modelId="{56FC9CB0-5231-4EFD-B3A9-6F1D2312A2F5}">
      <dsp:nvSpPr>
        <dsp:cNvPr id="0" name=""/>
        <dsp:cNvSpPr/>
      </dsp:nvSpPr>
      <dsp:spPr>
        <a:xfrm rot="5400000">
          <a:off x="1556220" y="1387893"/>
          <a:ext cx="1480704" cy="128821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Data Protection</a:t>
          </a:r>
          <a:endParaRPr lang="en-US" sz="1300" kern="1200" dirty="0"/>
        </a:p>
      </dsp:txBody>
      <dsp:txXfrm rot="-5400000">
        <a:off x="1853212" y="1522390"/>
        <a:ext cx="886720" cy="1019218"/>
      </dsp:txXfrm>
    </dsp:sp>
    <dsp:sp modelId="{F233CBAD-54DB-4FE6-B693-0450877F2B4A}">
      <dsp:nvSpPr>
        <dsp:cNvPr id="0" name=""/>
        <dsp:cNvSpPr/>
      </dsp:nvSpPr>
      <dsp:spPr>
        <a:xfrm>
          <a:off x="0" y="1587788"/>
          <a:ext cx="1599160" cy="888422"/>
        </a:xfrm>
        <a:prstGeom prst="rect">
          <a:avLst/>
        </a:prstGeom>
        <a:noFill/>
        <a:ln>
          <a:noFill/>
        </a:ln>
        <a:effectLst/>
      </dsp:spPr>
      <dsp:style>
        <a:lnRef idx="0">
          <a:scrgbClr r="0" g="0" b="0"/>
        </a:lnRef>
        <a:fillRef idx="0">
          <a:scrgbClr r="0" g="0" b="0"/>
        </a:fillRef>
        <a:effectRef idx="0">
          <a:scrgbClr r="0" g="0" b="0"/>
        </a:effectRef>
        <a:fontRef idx="minor"/>
      </dsp:style>
    </dsp:sp>
    <dsp:sp modelId="{F39E8D76-E320-4691-846A-EF5B92E2C86E}">
      <dsp:nvSpPr>
        <dsp:cNvPr id="0" name=""/>
        <dsp:cNvSpPr/>
      </dsp:nvSpPr>
      <dsp:spPr>
        <a:xfrm rot="5400000">
          <a:off x="2947490" y="1387893"/>
          <a:ext cx="1480704" cy="128821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Data Center Consolidation</a:t>
          </a:r>
          <a:endParaRPr lang="en-US" sz="1200" kern="1200" dirty="0"/>
        </a:p>
      </dsp:txBody>
      <dsp:txXfrm rot="-5400000">
        <a:off x="3244482" y="1522390"/>
        <a:ext cx="886720" cy="1019218"/>
      </dsp:txXfrm>
    </dsp:sp>
    <dsp:sp modelId="{B97A4A05-5A84-4252-909D-39C10130C350}">
      <dsp:nvSpPr>
        <dsp:cNvPr id="0" name=""/>
        <dsp:cNvSpPr/>
      </dsp:nvSpPr>
      <dsp:spPr>
        <a:xfrm rot="5400000">
          <a:off x="2254520" y="2644715"/>
          <a:ext cx="1480704" cy="128821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Mobile Computing</a:t>
          </a:r>
          <a:endParaRPr lang="en-US" sz="1200" kern="1200" dirty="0"/>
        </a:p>
      </dsp:txBody>
      <dsp:txXfrm rot="-5400000">
        <a:off x="2551512" y="2779212"/>
        <a:ext cx="886720" cy="1019218"/>
      </dsp:txXfrm>
    </dsp:sp>
    <dsp:sp modelId="{1F21DDF0-0BA7-478C-AA78-6F81BED76369}">
      <dsp:nvSpPr>
        <dsp:cNvPr id="0" name=""/>
        <dsp:cNvSpPr/>
      </dsp:nvSpPr>
      <dsp:spPr>
        <a:xfrm>
          <a:off x="3678069" y="2844610"/>
          <a:ext cx="1652466" cy="888422"/>
        </a:xfrm>
        <a:prstGeom prst="rect">
          <a:avLst/>
        </a:prstGeom>
        <a:noFill/>
        <a:ln>
          <a:noFill/>
        </a:ln>
        <a:effectLst/>
      </dsp:spPr>
      <dsp:style>
        <a:lnRef idx="0">
          <a:scrgbClr r="0" g="0" b="0"/>
        </a:lnRef>
        <a:fillRef idx="0">
          <a:scrgbClr r="0" g="0" b="0"/>
        </a:fillRef>
        <a:effectRef idx="0">
          <a:scrgbClr r="0" g="0" b="0"/>
        </a:effectRef>
        <a:fontRef idx="minor"/>
      </dsp:style>
    </dsp:sp>
    <dsp:sp modelId="{048B9592-4677-409E-9C4E-8FD00B0C2DD4}">
      <dsp:nvSpPr>
        <dsp:cNvPr id="0" name=""/>
        <dsp:cNvSpPr/>
      </dsp:nvSpPr>
      <dsp:spPr>
        <a:xfrm rot="5400000">
          <a:off x="863250" y="2644715"/>
          <a:ext cx="1480704" cy="128821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Metrics and Reporting</a:t>
          </a:r>
          <a:endParaRPr lang="en-US" sz="1700" kern="1200" dirty="0"/>
        </a:p>
      </dsp:txBody>
      <dsp:txXfrm rot="-5400000">
        <a:off x="1160242" y="2779212"/>
        <a:ext cx="886720" cy="1019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1565E-5BE5-4A2A-AEC7-9DDB2E5C1608}">
      <dsp:nvSpPr>
        <dsp:cNvPr id="0" name=""/>
        <dsp:cNvSpPr/>
      </dsp:nvSpPr>
      <dsp:spPr>
        <a:xfrm rot="5400000">
          <a:off x="2254520" y="131071"/>
          <a:ext cx="1480704" cy="128821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Continuous Monitoring</a:t>
          </a:r>
          <a:endParaRPr lang="en-US" sz="1300" kern="1200" dirty="0"/>
        </a:p>
      </dsp:txBody>
      <dsp:txXfrm rot="-5400000">
        <a:off x="2551512" y="265568"/>
        <a:ext cx="886720" cy="1019218"/>
      </dsp:txXfrm>
    </dsp:sp>
    <dsp:sp modelId="{6A88E286-5B37-43F5-962F-D669C31B7B26}">
      <dsp:nvSpPr>
        <dsp:cNvPr id="0" name=""/>
        <dsp:cNvSpPr/>
      </dsp:nvSpPr>
      <dsp:spPr>
        <a:xfrm>
          <a:off x="3678069" y="330966"/>
          <a:ext cx="1652466" cy="888422"/>
        </a:xfrm>
        <a:prstGeom prst="rect">
          <a:avLst/>
        </a:prstGeom>
        <a:noFill/>
        <a:ln>
          <a:noFill/>
        </a:ln>
        <a:effectLst/>
      </dsp:spPr>
      <dsp:style>
        <a:lnRef idx="0">
          <a:scrgbClr r="0" g="0" b="0"/>
        </a:lnRef>
        <a:fillRef idx="0">
          <a:scrgbClr r="0" g="0" b="0"/>
        </a:fillRef>
        <a:effectRef idx="0">
          <a:scrgbClr r="0" g="0" b="0"/>
        </a:effectRef>
        <a:fontRef idx="minor"/>
      </dsp:style>
    </dsp:sp>
    <dsp:sp modelId="{01563C67-1828-4595-81EA-4EDC1ADD7C5D}">
      <dsp:nvSpPr>
        <dsp:cNvPr id="0" name=""/>
        <dsp:cNvSpPr/>
      </dsp:nvSpPr>
      <dsp:spPr>
        <a:xfrm rot="5400000">
          <a:off x="863250" y="131071"/>
          <a:ext cx="1480704" cy="128821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Network Awareness</a:t>
          </a:r>
          <a:endParaRPr lang="en-US" sz="1500" kern="1200" dirty="0"/>
        </a:p>
      </dsp:txBody>
      <dsp:txXfrm rot="-5400000">
        <a:off x="1160242" y="265568"/>
        <a:ext cx="886720" cy="1019218"/>
      </dsp:txXfrm>
    </dsp:sp>
    <dsp:sp modelId="{56FC9CB0-5231-4EFD-B3A9-6F1D2312A2F5}">
      <dsp:nvSpPr>
        <dsp:cNvPr id="0" name=""/>
        <dsp:cNvSpPr/>
      </dsp:nvSpPr>
      <dsp:spPr>
        <a:xfrm rot="5400000">
          <a:off x="208556" y="1398288"/>
          <a:ext cx="1480704" cy="128821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Automation</a:t>
          </a:r>
          <a:endParaRPr lang="en-US" sz="1200" kern="1200" dirty="0"/>
        </a:p>
      </dsp:txBody>
      <dsp:txXfrm rot="-5400000">
        <a:off x="505548" y="1532785"/>
        <a:ext cx="886720" cy="1019218"/>
      </dsp:txXfrm>
    </dsp:sp>
    <dsp:sp modelId="{F233CBAD-54DB-4FE6-B693-0450877F2B4A}">
      <dsp:nvSpPr>
        <dsp:cNvPr id="0" name=""/>
        <dsp:cNvSpPr/>
      </dsp:nvSpPr>
      <dsp:spPr>
        <a:xfrm>
          <a:off x="0" y="1587788"/>
          <a:ext cx="1599160" cy="888422"/>
        </a:xfrm>
        <a:prstGeom prst="rect">
          <a:avLst/>
        </a:prstGeom>
        <a:noFill/>
        <a:ln>
          <a:noFill/>
        </a:ln>
        <a:effectLst/>
      </dsp:spPr>
      <dsp:style>
        <a:lnRef idx="0">
          <a:scrgbClr r="0" g="0" b="0"/>
        </a:lnRef>
        <a:fillRef idx="0">
          <a:scrgbClr r="0" g="0" b="0"/>
        </a:fillRef>
        <a:effectRef idx="0">
          <a:scrgbClr r="0" g="0" b="0"/>
        </a:effectRef>
        <a:fontRef idx="minor"/>
      </dsp:style>
    </dsp:sp>
    <dsp:sp modelId="{F39E8D76-E320-4691-846A-EF5B92E2C86E}">
      <dsp:nvSpPr>
        <dsp:cNvPr id="0" name=""/>
        <dsp:cNvSpPr/>
      </dsp:nvSpPr>
      <dsp:spPr>
        <a:xfrm rot="5400000">
          <a:off x="1599826" y="1398288"/>
          <a:ext cx="1480704" cy="128821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Education &amp; Training</a:t>
          </a:r>
          <a:endParaRPr lang="en-US" sz="1700" kern="1200" dirty="0"/>
        </a:p>
      </dsp:txBody>
      <dsp:txXfrm rot="-5400000">
        <a:off x="1896818" y="1532785"/>
        <a:ext cx="886720" cy="1019218"/>
      </dsp:txXfrm>
    </dsp:sp>
    <dsp:sp modelId="{B97A4A05-5A84-4252-909D-39C10130C350}">
      <dsp:nvSpPr>
        <dsp:cNvPr id="0" name=""/>
        <dsp:cNvSpPr/>
      </dsp:nvSpPr>
      <dsp:spPr>
        <a:xfrm rot="5400000">
          <a:off x="2254520" y="2644715"/>
          <a:ext cx="1480704" cy="128821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Analytics</a:t>
          </a:r>
          <a:endParaRPr lang="en-US" sz="1600" kern="1200" dirty="0"/>
        </a:p>
      </dsp:txBody>
      <dsp:txXfrm rot="-5400000">
        <a:off x="2551512" y="2779212"/>
        <a:ext cx="886720" cy="1019218"/>
      </dsp:txXfrm>
    </dsp:sp>
    <dsp:sp modelId="{1F21DDF0-0BA7-478C-AA78-6F81BED76369}">
      <dsp:nvSpPr>
        <dsp:cNvPr id="0" name=""/>
        <dsp:cNvSpPr/>
      </dsp:nvSpPr>
      <dsp:spPr>
        <a:xfrm>
          <a:off x="3678069" y="2844610"/>
          <a:ext cx="1652466" cy="888422"/>
        </a:xfrm>
        <a:prstGeom prst="rect">
          <a:avLst/>
        </a:prstGeom>
        <a:noFill/>
        <a:ln>
          <a:noFill/>
        </a:ln>
        <a:effectLst/>
      </dsp:spPr>
      <dsp:style>
        <a:lnRef idx="0">
          <a:scrgbClr r="0" g="0" b="0"/>
        </a:lnRef>
        <a:fillRef idx="0">
          <a:scrgbClr r="0" g="0" b="0"/>
        </a:fillRef>
        <a:effectRef idx="0">
          <a:scrgbClr r="0" g="0" b="0"/>
        </a:effectRef>
        <a:fontRef idx="minor"/>
      </dsp:style>
    </dsp:sp>
    <dsp:sp modelId="{048B9592-4677-409E-9C4E-8FD00B0C2DD4}">
      <dsp:nvSpPr>
        <dsp:cNvPr id="0" name=""/>
        <dsp:cNvSpPr/>
      </dsp:nvSpPr>
      <dsp:spPr>
        <a:xfrm rot="5400000">
          <a:off x="863250" y="2644715"/>
          <a:ext cx="1480704" cy="128821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Layered Security</a:t>
          </a:r>
          <a:endParaRPr lang="en-US" sz="2100" kern="1200" dirty="0"/>
        </a:p>
      </dsp:txBody>
      <dsp:txXfrm rot="-5400000">
        <a:off x="1160242" y="2779212"/>
        <a:ext cx="886720" cy="101921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Copyright text</a:t>
            </a:r>
            <a:endParaRPr lang="en-US" dirty="0"/>
          </a:p>
        </p:txBody>
      </p:sp>
      <p:sp>
        <p:nvSpPr>
          <p:cNvPr id="6" name="Slide Number Placeholder 5"/>
          <p:cNvSpPr>
            <a:spLocks noGrp="1"/>
          </p:cNvSpPr>
          <p:nvPr>
            <p:ph type="sldNum" sz="quarter" idx="12"/>
          </p:nvPr>
        </p:nvSpPr>
        <p:spPr/>
        <p:txBody>
          <a:bodyPr/>
          <a:lstStyle/>
          <a:p>
            <a:fld id="{8814F3C1-A350-0141-A3D7-FBEA07E690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text</a:t>
            </a:r>
          </a:p>
        </p:txBody>
      </p:sp>
      <p:sp>
        <p:nvSpPr>
          <p:cNvPr id="6" name="Slide Number Placeholder 5"/>
          <p:cNvSpPr>
            <a:spLocks noGrp="1"/>
          </p:cNvSpPr>
          <p:nvPr>
            <p:ph type="sldNum" sz="quarter" idx="12"/>
          </p:nvPr>
        </p:nvSpPr>
        <p:spPr/>
        <p:txBody>
          <a:bodyPr/>
          <a:lstStyle/>
          <a:p>
            <a:fld id="{8814F3C1-A350-0141-A3D7-FBEA07E690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text</a:t>
            </a:r>
          </a:p>
        </p:txBody>
      </p:sp>
      <p:sp>
        <p:nvSpPr>
          <p:cNvPr id="6" name="Slide Number Placeholder 5"/>
          <p:cNvSpPr>
            <a:spLocks noGrp="1"/>
          </p:cNvSpPr>
          <p:nvPr>
            <p:ph type="sldNum" sz="quarter" idx="12"/>
          </p:nvPr>
        </p:nvSpPr>
        <p:spPr/>
        <p:txBody>
          <a:bodyPr/>
          <a:lstStyle/>
          <a:p>
            <a:fld id="{8814F3C1-A350-0141-A3D7-FBEA07E6903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457200" y="2678313"/>
            <a:ext cx="8001000" cy="922137"/>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57200" y="3886200"/>
            <a:ext cx="8001000" cy="973420"/>
          </a:xfrm>
        </p:spPr>
        <p:txBody>
          <a:bodyPr>
            <a:normAutofit/>
          </a:bodyPr>
          <a:lstStyle>
            <a:lvl1pPr marL="0" indent="0" algn="l">
              <a:buNone/>
              <a:defRPr sz="2000" b="1" cap="all">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allout.png"/>
          <p:cNvPicPr>
            <a:picLocks noChangeAspect="1"/>
          </p:cNvPicPr>
          <p:nvPr userDrawn="1"/>
        </p:nvPicPr>
        <p:blipFill>
          <a:blip r:embed="rId2"/>
          <a:stretch>
            <a:fillRect/>
          </a:stretch>
        </p:blipFill>
        <p:spPr>
          <a:xfrm>
            <a:off x="5549900" y="2578100"/>
            <a:ext cx="3594100" cy="42799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5299430" cy="4525963"/>
          </a:xfrm>
        </p:spPr>
        <p:txBody>
          <a:bodyPr/>
          <a:lstStyle>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1"/>
          </p:nvPr>
        </p:nvSpPr>
        <p:spPr>
          <a:xfrm>
            <a:off x="457200" y="6654368"/>
            <a:ext cx="5562600" cy="191361"/>
          </a:xfrm>
        </p:spPr>
        <p:txBody>
          <a:bodyPr/>
          <a:lstStyle>
            <a:lvl1pPr>
              <a:defRPr sz="800"/>
            </a:lvl1pPr>
          </a:lstStyle>
          <a:p>
            <a:pPr algn="l"/>
            <a:r>
              <a:rPr lang="en-US" dirty="0" smtClean="0"/>
              <a:t>Copyright Text</a:t>
            </a:r>
            <a:endParaRPr lang="en-US" dirty="0"/>
          </a:p>
        </p:txBody>
      </p:sp>
      <p:sp>
        <p:nvSpPr>
          <p:cNvPr id="9" name="Slide Number Placeholder 5"/>
          <p:cNvSpPr>
            <a:spLocks noGrp="1"/>
          </p:cNvSpPr>
          <p:nvPr>
            <p:ph type="sldNum" sz="quarter" idx="12"/>
          </p:nvPr>
        </p:nvSpPr>
        <p:spPr>
          <a:xfrm>
            <a:off x="6594615" y="6356350"/>
            <a:ext cx="432064" cy="365125"/>
          </a:xfrm>
        </p:spPr>
        <p:txBody>
          <a:bodyPr/>
          <a:lstStyle/>
          <a:p>
            <a:fld id="{8814F3C1-A350-0141-A3D7-FBEA07E6903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E0DB1A-782F-8548-B688-825A4B72BCBA}"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622D3-43CB-0B49-933D-113DAED3001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E0DB1A-782F-8548-B688-825A4B72BCBA}"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622D3-43CB-0B49-933D-113DAED3001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BE0DB1A-782F-8548-B688-825A4B72BCBA}" type="datetimeFigureOut">
              <a:rPr lang="en-US" smtClean="0"/>
              <a:pPr/>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622D3-43CB-0B49-933D-113DAED3001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PageBreak.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291752"/>
            <a:ext cx="6735137" cy="3064874"/>
          </a:xfr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BE0DB1A-782F-8548-B688-825A4B72BCBA}" type="datetimeFigureOut">
              <a:rPr lang="en-US" smtClean="0"/>
              <a:pPr/>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622D3-43CB-0B49-933D-113DAED3001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E0DB1A-782F-8548-B688-825A4B72BCBA}"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622D3-43CB-0B49-933D-113DAED300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text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E0DB1A-782F-8548-B688-825A4B72BCBA}"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622D3-43CB-0B49-933D-113DAED3001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E0DB1A-782F-8548-B688-825A4B72BCBA}"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622D3-43CB-0B49-933D-113DAED3001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E0DB1A-782F-8548-B688-825A4B72BCBA}"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622D3-43CB-0B49-933D-113DAED300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Copyright text</a:t>
            </a:r>
          </a:p>
        </p:txBody>
      </p:sp>
      <p:sp>
        <p:nvSpPr>
          <p:cNvPr id="6" name="Slide Number Placeholder 5"/>
          <p:cNvSpPr>
            <a:spLocks noGrp="1"/>
          </p:cNvSpPr>
          <p:nvPr>
            <p:ph type="sldNum" sz="quarter" idx="12"/>
          </p:nvPr>
        </p:nvSpPr>
        <p:spPr/>
        <p:txBody>
          <a:bodyPr/>
          <a:lstStyle/>
          <a:p>
            <a:fld id="{8814F3C1-A350-0141-A3D7-FBEA07E690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Copyright text</a:t>
            </a:r>
          </a:p>
        </p:txBody>
      </p:sp>
      <p:sp>
        <p:nvSpPr>
          <p:cNvPr id="7" name="Slide Number Placeholder 6"/>
          <p:cNvSpPr>
            <a:spLocks noGrp="1"/>
          </p:cNvSpPr>
          <p:nvPr>
            <p:ph type="sldNum" sz="quarter" idx="12"/>
          </p:nvPr>
        </p:nvSpPr>
        <p:spPr/>
        <p:txBody>
          <a:bodyPr/>
          <a:lstStyle/>
          <a:p>
            <a:fld id="{8814F3C1-A350-0141-A3D7-FBEA07E690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Copyright text</a:t>
            </a:r>
          </a:p>
        </p:txBody>
      </p:sp>
      <p:sp>
        <p:nvSpPr>
          <p:cNvPr id="9" name="Slide Number Placeholder 8"/>
          <p:cNvSpPr>
            <a:spLocks noGrp="1"/>
          </p:cNvSpPr>
          <p:nvPr>
            <p:ph type="sldNum" sz="quarter" idx="12"/>
          </p:nvPr>
        </p:nvSpPr>
        <p:spPr/>
        <p:txBody>
          <a:bodyPr/>
          <a:lstStyle/>
          <a:p>
            <a:fld id="{8814F3C1-A350-0141-A3D7-FBEA07E690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text</a:t>
            </a:r>
          </a:p>
        </p:txBody>
      </p:sp>
      <p:sp>
        <p:nvSpPr>
          <p:cNvPr id="5" name="Slide Number Placeholder 4"/>
          <p:cNvSpPr>
            <a:spLocks noGrp="1"/>
          </p:cNvSpPr>
          <p:nvPr>
            <p:ph type="sldNum" sz="quarter" idx="12"/>
          </p:nvPr>
        </p:nvSpPr>
        <p:spPr/>
        <p:txBody>
          <a:bodyPr/>
          <a:lstStyle/>
          <a:p>
            <a:fld id="{8814F3C1-A350-0141-A3D7-FBEA07E690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text</a:t>
            </a:r>
          </a:p>
        </p:txBody>
      </p:sp>
      <p:sp>
        <p:nvSpPr>
          <p:cNvPr id="4" name="Slide Number Placeholder 3"/>
          <p:cNvSpPr>
            <a:spLocks noGrp="1"/>
          </p:cNvSpPr>
          <p:nvPr>
            <p:ph type="sldNum" sz="quarter" idx="12"/>
          </p:nvPr>
        </p:nvSpPr>
        <p:spPr/>
        <p:txBody>
          <a:bodyPr/>
          <a:lstStyle/>
          <a:p>
            <a:fld id="{8814F3C1-A350-0141-A3D7-FBEA07E690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text</a:t>
            </a:r>
          </a:p>
        </p:txBody>
      </p:sp>
      <p:sp>
        <p:nvSpPr>
          <p:cNvPr id="7" name="Slide Number Placeholder 6"/>
          <p:cNvSpPr>
            <a:spLocks noGrp="1"/>
          </p:cNvSpPr>
          <p:nvPr>
            <p:ph type="sldNum" sz="quarter" idx="12"/>
          </p:nvPr>
        </p:nvSpPr>
        <p:spPr/>
        <p:txBody>
          <a:bodyPr/>
          <a:lstStyle/>
          <a:p>
            <a:fld id="{8814F3C1-A350-0141-A3D7-FBEA07E690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text</a:t>
            </a:r>
          </a:p>
        </p:txBody>
      </p:sp>
      <p:sp>
        <p:nvSpPr>
          <p:cNvPr id="7" name="Slide Number Placeholder 6"/>
          <p:cNvSpPr>
            <a:spLocks noGrp="1"/>
          </p:cNvSpPr>
          <p:nvPr>
            <p:ph type="sldNum" sz="quarter" idx="12"/>
          </p:nvPr>
        </p:nvSpPr>
        <p:spPr/>
        <p:txBody>
          <a:bodyPr/>
          <a:lstStyle/>
          <a:p>
            <a:fld id="{8814F3C1-A350-0141-A3D7-FBEA07E690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ubPage2.png"/>
          <p:cNvPicPr>
            <a:picLocks noChangeAspect="1"/>
          </p:cNvPicPr>
          <p:nvPr userDrawn="1"/>
        </p:nvPicPr>
        <p:blipFill>
          <a:blip r:embed="rId13"/>
          <a:stretch>
            <a:fillRect/>
          </a:stretch>
        </p:blipFill>
        <p:spPr>
          <a:xfrm>
            <a:off x="0" y="5956300"/>
            <a:ext cx="9144000" cy="9017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654368"/>
            <a:ext cx="5562600" cy="191361"/>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smtClean="0"/>
              <a:t>Copyright text</a:t>
            </a:r>
            <a:endParaRPr lang="en-US" dirty="0"/>
          </a:p>
        </p:txBody>
      </p:sp>
      <p:sp>
        <p:nvSpPr>
          <p:cNvPr id="6" name="Slide Number Placeholder 5"/>
          <p:cNvSpPr>
            <a:spLocks noGrp="1"/>
          </p:cNvSpPr>
          <p:nvPr>
            <p:ph type="sldNum" sz="quarter" idx="4"/>
          </p:nvPr>
        </p:nvSpPr>
        <p:spPr>
          <a:xfrm>
            <a:off x="6594615" y="6356350"/>
            <a:ext cx="4320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14F3C1-A350-0141-A3D7-FBEA07E690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200" kern="1200">
          <a:solidFill>
            <a:srgbClr val="7F7F7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7F7F7F"/>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7F7F7F"/>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7F7F7F"/>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622D3-43CB-0B49-933D-113DAED300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rgbClr val="7F7F7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7F7F7F"/>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7F7F7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7F7F7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fedrampcentral.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ybersecurityventures.com/cybersecurity-market-repor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COALFIRE SYSTEMS, INC.</a:t>
            </a:r>
            <a:endParaRPr lang="en-US" dirty="0"/>
          </a:p>
        </p:txBody>
      </p:sp>
      <p:sp>
        <p:nvSpPr>
          <p:cNvPr id="3" name="Subtitle 2"/>
          <p:cNvSpPr>
            <a:spLocks noGrp="1"/>
          </p:cNvSpPr>
          <p:nvPr>
            <p:ph type="subTitle" idx="1"/>
          </p:nvPr>
        </p:nvSpPr>
        <p:spPr/>
        <p:txBody>
          <a:bodyPr/>
          <a:lstStyle/>
          <a:p>
            <a:r>
              <a:rPr lang="en-US" dirty="0"/>
              <a:t>Information Systems Security Association </a:t>
            </a:r>
            <a:endParaRPr lang="en-US" dirty="0" smtClean="0"/>
          </a:p>
          <a:p>
            <a:r>
              <a:rPr lang="en-US" dirty="0" smtClean="0"/>
              <a:t>2016 Cyber Predictions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Increasing </a:t>
            </a:r>
            <a:r>
              <a:rPr lang="en-US" dirty="0" smtClean="0"/>
              <a:t>Board Pressure </a:t>
            </a:r>
            <a:r>
              <a:rPr lang="en-US" dirty="0"/>
              <a:t>for </a:t>
            </a:r>
            <a:r>
              <a:rPr lang="en-US" dirty="0" smtClean="0"/>
              <a:t>Risk Management</a:t>
            </a:r>
            <a:endParaRPr lang="en-US" dirty="0"/>
          </a:p>
        </p:txBody>
      </p:sp>
      <p:sp>
        <p:nvSpPr>
          <p:cNvPr id="3" name="Content Placeholder 2"/>
          <p:cNvSpPr>
            <a:spLocks noGrp="1"/>
          </p:cNvSpPr>
          <p:nvPr>
            <p:ph idx="1"/>
          </p:nvPr>
        </p:nvSpPr>
        <p:spPr>
          <a:xfrm>
            <a:off x="457200" y="1600200"/>
            <a:ext cx="4844211" cy="4525963"/>
          </a:xfrm>
        </p:spPr>
        <p:txBody>
          <a:bodyPr>
            <a:normAutofit fontScale="85000" lnSpcReduction="20000"/>
          </a:bodyPr>
          <a:lstStyle/>
          <a:p>
            <a:r>
              <a:rPr lang="en-US" dirty="0" smtClean="0"/>
              <a:t>A few recent high profile incidents:</a:t>
            </a:r>
          </a:p>
          <a:p>
            <a:pPr lvl="1"/>
            <a:r>
              <a:rPr lang="en-US" dirty="0" smtClean="0"/>
              <a:t>Target's </a:t>
            </a:r>
            <a:r>
              <a:rPr lang="en-US" dirty="0"/>
              <a:t>CEO Gregg </a:t>
            </a:r>
            <a:r>
              <a:rPr lang="en-US" dirty="0" err="1"/>
              <a:t>Steinhafel</a:t>
            </a:r>
            <a:r>
              <a:rPr lang="en-US" dirty="0"/>
              <a:t> </a:t>
            </a:r>
            <a:r>
              <a:rPr lang="en-US" dirty="0" smtClean="0"/>
              <a:t>and CIO </a:t>
            </a:r>
            <a:r>
              <a:rPr lang="en-US" dirty="0"/>
              <a:t>Beth Jacob resigned </a:t>
            </a:r>
            <a:r>
              <a:rPr lang="en-US" dirty="0" smtClean="0"/>
              <a:t>under </a:t>
            </a:r>
            <a:r>
              <a:rPr lang="en-US" dirty="0"/>
              <a:t>pressure six months after breach</a:t>
            </a:r>
          </a:p>
          <a:p>
            <a:pPr lvl="1"/>
            <a:r>
              <a:rPr lang="en-US" dirty="0"/>
              <a:t>Sony </a:t>
            </a:r>
            <a:r>
              <a:rPr lang="en-US" dirty="0" smtClean="0"/>
              <a:t>Pictures’ Co-Chair Amy </a:t>
            </a:r>
            <a:r>
              <a:rPr lang="en-US" dirty="0"/>
              <a:t>Pascal, </a:t>
            </a:r>
            <a:r>
              <a:rPr lang="en-US" dirty="0" smtClean="0"/>
              <a:t>stepped </a:t>
            </a:r>
            <a:r>
              <a:rPr lang="en-US" dirty="0"/>
              <a:t>down </a:t>
            </a:r>
            <a:r>
              <a:rPr lang="en-US" dirty="0" smtClean="0"/>
              <a:t>within weeks after hack</a:t>
            </a:r>
          </a:p>
          <a:p>
            <a:pPr lvl="1"/>
            <a:r>
              <a:rPr lang="en-US" dirty="0"/>
              <a:t>Texas State fired Comptroller Susan Combs following a data leak</a:t>
            </a:r>
          </a:p>
          <a:p>
            <a:pPr lvl="0"/>
            <a:r>
              <a:rPr lang="en-US" dirty="0" smtClean="0"/>
              <a:t>Reduced </a:t>
            </a:r>
            <a:r>
              <a:rPr lang="en-US" dirty="0"/>
              <a:t>intolerance for </a:t>
            </a:r>
            <a:r>
              <a:rPr lang="en-US" dirty="0" smtClean="0"/>
              <a:t>data breaches, network compromises and service interruptions</a:t>
            </a:r>
          </a:p>
          <a:p>
            <a:r>
              <a:rPr lang="en-US" dirty="0"/>
              <a:t>Brand damage, breach cleanup costs, and theft of corporate intellectual property are the top worries</a:t>
            </a:r>
          </a:p>
          <a:p>
            <a:pPr lvl="0"/>
            <a:r>
              <a:rPr lang="en-US" dirty="0" smtClean="0"/>
              <a:t>CEOs </a:t>
            </a:r>
            <a:r>
              <a:rPr lang="en-US" dirty="0"/>
              <a:t>and Boards need to understand</a:t>
            </a:r>
          </a:p>
          <a:p>
            <a:pPr lvl="1"/>
            <a:r>
              <a:rPr lang="en-US" dirty="0"/>
              <a:t>difference between compliance and security</a:t>
            </a:r>
          </a:p>
          <a:p>
            <a:pPr lvl="1"/>
            <a:r>
              <a:rPr lang="en-US" dirty="0"/>
              <a:t>implications of a serious data breach</a:t>
            </a:r>
          </a:p>
          <a:p>
            <a:pPr lvl="1"/>
            <a:r>
              <a:rPr lang="en-US" dirty="0"/>
              <a:t>plan and responsibility chain should a security event </a:t>
            </a:r>
            <a:r>
              <a:rPr lang="en-US" dirty="0" smtClean="0"/>
              <a:t>occur</a:t>
            </a:r>
            <a:endParaRPr lang="en-US" dirty="0"/>
          </a:p>
          <a:p>
            <a:endParaRPr lang="en-US" dirty="0"/>
          </a:p>
        </p:txBody>
      </p:sp>
      <p:sp>
        <p:nvSpPr>
          <p:cNvPr id="4" name="TextBox 3"/>
          <p:cNvSpPr txBox="1"/>
          <p:nvPr/>
        </p:nvSpPr>
        <p:spPr>
          <a:xfrm>
            <a:off x="270714" y="6571404"/>
            <a:ext cx="5666359" cy="276999"/>
          </a:xfrm>
          <a:prstGeom prst="rect">
            <a:avLst/>
          </a:prstGeom>
          <a:noFill/>
        </p:spPr>
        <p:txBody>
          <a:bodyPr wrap="none" rtlCol="0">
            <a:spAutoFit/>
          </a:bodyPr>
          <a:lstStyle/>
          <a:p>
            <a:r>
              <a:rPr lang="en-US" sz="1200" dirty="0"/>
              <a:t>Source: http://www.securityweek.com/nyse-survey-examines-cybersecurity-boardroom</a:t>
            </a:r>
          </a:p>
        </p:txBody>
      </p:sp>
      <p:pic>
        <p:nvPicPr>
          <p:cNvPr id="1026" name="Picture 2" descr="Cybersecurity in the Board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879" y="3241125"/>
            <a:ext cx="3063596" cy="28850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l="38423" t="20588" r="16412" b="21875"/>
          <a:stretch/>
        </p:blipFill>
        <p:spPr>
          <a:xfrm>
            <a:off x="5689878" y="980805"/>
            <a:ext cx="3183407" cy="2280107"/>
          </a:xfrm>
          <a:prstGeom prst="rect">
            <a:avLst/>
          </a:prstGeom>
        </p:spPr>
      </p:pic>
    </p:spTree>
    <p:extLst>
      <p:ext uri="{BB962C8B-B14F-4D97-AF65-F5344CB8AC3E}">
        <p14:creationId xmlns:p14="http://schemas.microsoft.com/office/powerpoint/2010/main" val="271710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More </a:t>
            </a:r>
            <a:r>
              <a:rPr lang="en-US" dirty="0" smtClean="0"/>
              <a:t>Demanding Regulatory Requirements</a:t>
            </a:r>
            <a:endParaRPr lang="en-US" dirty="0"/>
          </a:p>
        </p:txBody>
      </p:sp>
      <p:sp>
        <p:nvSpPr>
          <p:cNvPr id="4" name="Content Placeholder 2"/>
          <p:cNvSpPr txBox="1">
            <a:spLocks/>
          </p:cNvSpPr>
          <p:nvPr/>
        </p:nvSpPr>
        <p:spPr>
          <a:xfrm>
            <a:off x="457200" y="1600200"/>
            <a:ext cx="4814047"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7F7F7F"/>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7F7F7F"/>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7F7F7F"/>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Regulatory </a:t>
            </a:r>
            <a:r>
              <a:rPr lang="en-US" dirty="0"/>
              <a:t>requirements are increasing </a:t>
            </a:r>
            <a:r>
              <a:rPr lang="en-US" dirty="0" smtClean="0"/>
              <a:t>across industry for </a:t>
            </a:r>
            <a:r>
              <a:rPr lang="en-US" dirty="0"/>
              <a:t>operational transparency and increasing </a:t>
            </a:r>
            <a:r>
              <a:rPr lang="en-US" dirty="0" smtClean="0"/>
              <a:t>security measures</a:t>
            </a:r>
          </a:p>
          <a:p>
            <a:pPr lvl="1"/>
            <a:r>
              <a:rPr lang="en-US" dirty="0" smtClean="0"/>
              <a:t>Cybercrimes are the “new health care crisis” as the data breaches over the past five years has led to over 143 million compromised patient records</a:t>
            </a:r>
          </a:p>
          <a:p>
            <a:pPr lvl="1"/>
            <a:r>
              <a:rPr lang="en-US" dirty="0" smtClean="0"/>
              <a:t>Emerging </a:t>
            </a:r>
            <a:r>
              <a:rPr lang="en-US" dirty="0"/>
              <a:t>channels, such as mobile and online banking, are opening new doors for cybercriminals</a:t>
            </a:r>
            <a:endParaRPr lang="en-US" dirty="0" smtClean="0"/>
          </a:p>
          <a:p>
            <a:pPr lvl="1"/>
            <a:endParaRPr lang="en-US" dirty="0" smtClean="0"/>
          </a:p>
        </p:txBody>
      </p:sp>
      <p:pic>
        <p:nvPicPr>
          <p:cNvPr id="5" name="Picture 2" descr="The biggest data breaches of 2015, visualised by Information Is Beautiful"/>
          <p:cNvPicPr>
            <a:picLocks noChangeAspect="1" noChangeArrowheads="1"/>
          </p:cNvPicPr>
          <p:nvPr/>
        </p:nvPicPr>
        <p:blipFill rotWithShape="1">
          <a:blip r:embed="rId2">
            <a:extLst>
              <a:ext uri="{28A0092B-C50C-407E-A947-70E740481C1C}">
                <a14:useLocalDpi xmlns:a14="http://schemas.microsoft.com/office/drawing/2010/main" val="0"/>
              </a:ext>
            </a:extLst>
          </a:blip>
          <a:srcRect r="5721"/>
          <a:stretch/>
        </p:blipFill>
        <p:spPr bwMode="auto">
          <a:xfrm>
            <a:off x="5150813" y="1600200"/>
            <a:ext cx="3854963" cy="26679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58183" y="4268194"/>
            <a:ext cx="3447593" cy="307777"/>
          </a:xfrm>
          <a:prstGeom prst="rect">
            <a:avLst/>
          </a:prstGeom>
        </p:spPr>
        <p:txBody>
          <a:bodyPr wrap="square">
            <a:spAutoFit/>
          </a:bodyPr>
          <a:lstStyle/>
          <a:p>
            <a:r>
              <a:rPr lang="en-US" sz="1400" dirty="0"/>
              <a:t>The biggest data </a:t>
            </a:r>
            <a:r>
              <a:rPr lang="en-US" sz="1400" dirty="0" smtClean="0"/>
              <a:t>breaches over the past year</a:t>
            </a:r>
            <a:endParaRPr lang="en-US" sz="1400" dirty="0"/>
          </a:p>
        </p:txBody>
      </p:sp>
      <p:sp>
        <p:nvSpPr>
          <p:cNvPr id="7" name="TextBox 6"/>
          <p:cNvSpPr txBox="1"/>
          <p:nvPr/>
        </p:nvSpPr>
        <p:spPr>
          <a:xfrm>
            <a:off x="0" y="6580425"/>
            <a:ext cx="7021474" cy="261610"/>
          </a:xfrm>
          <a:prstGeom prst="rect">
            <a:avLst/>
          </a:prstGeom>
          <a:noFill/>
        </p:spPr>
        <p:txBody>
          <a:bodyPr wrap="none" rtlCol="0">
            <a:spAutoFit/>
          </a:bodyPr>
          <a:lstStyle/>
          <a:p>
            <a:r>
              <a:rPr lang="en-US" sz="1100" dirty="0"/>
              <a:t>http://www.forbes.com/sites/theopriestley/2015/12/22/why-hacking-is-an-integral-part-of-the-future-of-the-internet/</a:t>
            </a:r>
          </a:p>
        </p:txBody>
      </p:sp>
    </p:spTree>
    <p:extLst>
      <p:ext uri="{BB962C8B-B14F-4D97-AF65-F5344CB8AC3E}">
        <p14:creationId xmlns:p14="http://schemas.microsoft.com/office/powerpoint/2010/main" val="216586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About Coalfire</a:t>
            </a:r>
          </a:p>
          <a:p>
            <a:r>
              <a:rPr lang="en-US" dirty="0" smtClean="0">
                <a:solidFill>
                  <a:schemeClr val="bg1">
                    <a:lumMod val="50000"/>
                  </a:schemeClr>
                </a:solidFill>
              </a:rPr>
              <a:t>Industry Cybersecurity </a:t>
            </a:r>
            <a:r>
              <a:rPr lang="en-US" dirty="0">
                <a:solidFill>
                  <a:schemeClr val="bg1">
                    <a:lumMod val="50000"/>
                  </a:schemeClr>
                </a:solidFill>
              </a:rPr>
              <a:t>T</a:t>
            </a:r>
            <a:r>
              <a:rPr lang="en-US" dirty="0" smtClean="0">
                <a:solidFill>
                  <a:schemeClr val="bg1">
                    <a:lumMod val="50000"/>
                  </a:schemeClr>
                </a:solidFill>
              </a:rPr>
              <a:t>rends</a:t>
            </a:r>
          </a:p>
          <a:p>
            <a:r>
              <a:rPr lang="en-US" dirty="0" smtClean="0">
                <a:solidFill>
                  <a:schemeClr val="accent1"/>
                </a:solidFill>
              </a:rPr>
              <a:t>Federal </a:t>
            </a:r>
            <a:r>
              <a:rPr lang="en-US" dirty="0">
                <a:solidFill>
                  <a:schemeClr val="accent1"/>
                </a:solidFill>
              </a:rPr>
              <a:t>Cybersecurity </a:t>
            </a:r>
            <a:r>
              <a:rPr lang="en-US" dirty="0" smtClean="0">
                <a:solidFill>
                  <a:schemeClr val="accent1"/>
                </a:solidFill>
              </a:rPr>
              <a:t>Trends</a:t>
            </a:r>
          </a:p>
          <a:p>
            <a:r>
              <a:rPr lang="en-US" dirty="0" smtClean="0"/>
              <a:t>FedRAMP</a:t>
            </a:r>
          </a:p>
          <a:p>
            <a:r>
              <a:rPr lang="en-US" dirty="0" smtClean="0"/>
              <a:t>Immediate Actions</a:t>
            </a:r>
          </a:p>
          <a:p>
            <a:endParaRPr lang="en-US" dirty="0"/>
          </a:p>
        </p:txBody>
      </p:sp>
    </p:spTree>
    <p:extLst>
      <p:ext uri="{BB962C8B-B14F-4D97-AF65-F5344CB8AC3E}">
        <p14:creationId xmlns:p14="http://schemas.microsoft.com/office/powerpoint/2010/main" val="1468120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shaping Federal Cybersecurity</a:t>
            </a:r>
            <a:endParaRPr lang="en-US" dirty="0"/>
          </a:p>
        </p:txBody>
      </p:sp>
      <p:sp>
        <p:nvSpPr>
          <p:cNvPr id="4" name="Rounded Rectangle 3"/>
          <p:cNvSpPr/>
          <p:nvPr/>
        </p:nvSpPr>
        <p:spPr>
          <a:xfrm>
            <a:off x="581891" y="1204415"/>
            <a:ext cx="3761509" cy="9975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While </a:t>
            </a:r>
            <a:r>
              <a:rPr lang="en-US" sz="1600" dirty="0"/>
              <a:t>not inherently security-centric, these government wide technology trends are challenging cybersecurity efforts to catch up and maintain pace</a:t>
            </a:r>
          </a:p>
        </p:txBody>
      </p:sp>
      <p:sp>
        <p:nvSpPr>
          <p:cNvPr id="5" name="Rounded Rectangle 4"/>
          <p:cNvSpPr/>
          <p:nvPr/>
        </p:nvSpPr>
        <p:spPr>
          <a:xfrm>
            <a:off x="4506191" y="1204415"/>
            <a:ext cx="3761509" cy="9975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Agency technology transformation is driving demand for advancements in security solutions that increase awareness, effectiveness and </a:t>
            </a:r>
            <a:r>
              <a:rPr lang="en-US" sz="1600" dirty="0" smtClean="0"/>
              <a:t>efficiency</a:t>
            </a:r>
            <a:endParaRPr lang="en-US" sz="1600" dirty="0"/>
          </a:p>
        </p:txBody>
      </p:sp>
      <p:graphicFrame>
        <p:nvGraphicFramePr>
          <p:cNvPr id="7" name="Diagram 6"/>
          <p:cNvGraphicFramePr/>
          <p:nvPr>
            <p:extLst>
              <p:ext uri="{D42A27DB-BD31-4B8C-83A1-F6EECF244321}">
                <p14:modId xmlns:p14="http://schemas.microsoft.com/office/powerpoint/2010/main" val="3901112252"/>
              </p:ext>
            </p:extLst>
          </p:nvPr>
        </p:nvGraphicFramePr>
        <p:xfrm>
          <a:off x="-353291" y="2304696"/>
          <a:ext cx="53305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648695172"/>
              </p:ext>
            </p:extLst>
          </p:nvPr>
        </p:nvGraphicFramePr>
        <p:xfrm>
          <a:off x="4343400" y="2303541"/>
          <a:ext cx="5330536"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2949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Cybersecurity</a:t>
            </a:r>
            <a:endParaRPr lang="en-US" dirty="0"/>
          </a:p>
        </p:txBody>
      </p:sp>
      <p:sp>
        <p:nvSpPr>
          <p:cNvPr id="3" name="Content Placeholder 2"/>
          <p:cNvSpPr>
            <a:spLocks noGrp="1"/>
          </p:cNvSpPr>
          <p:nvPr>
            <p:ph idx="1"/>
          </p:nvPr>
        </p:nvSpPr>
        <p:spPr>
          <a:xfrm>
            <a:off x="457200" y="1417638"/>
            <a:ext cx="8229600" cy="4525963"/>
          </a:xfrm>
        </p:spPr>
        <p:txBody>
          <a:bodyPr>
            <a:noAutofit/>
          </a:bodyPr>
          <a:lstStyle/>
          <a:p>
            <a:r>
              <a:rPr lang="en-US" sz="1800" dirty="0"/>
              <a:t>President Barak Obama included $14 billion for cyber security spending in his 2016 budget. </a:t>
            </a:r>
            <a:endParaRPr lang="en-US" sz="1800" dirty="0" smtClean="0"/>
          </a:p>
          <a:p>
            <a:pPr lvl="1"/>
            <a:r>
              <a:rPr lang="en-US" sz="1400" dirty="0" smtClean="0"/>
              <a:t>$</a:t>
            </a:r>
            <a:r>
              <a:rPr lang="en-US" sz="1400" dirty="0"/>
              <a:t>1.4 billion (11 percent) increase in cyber activities to strengthen U.S. cybersecurity defenses</a:t>
            </a:r>
            <a:endParaRPr lang="en-US" sz="1400" dirty="0" smtClean="0"/>
          </a:p>
          <a:p>
            <a:pPr lvl="1"/>
            <a:r>
              <a:rPr lang="en-US" sz="1400" dirty="0" smtClean="0"/>
              <a:t>improve </a:t>
            </a:r>
            <a:r>
              <a:rPr lang="en-US" sz="1400" dirty="0"/>
              <a:t>relations between tech companies and the </a:t>
            </a:r>
            <a:r>
              <a:rPr lang="en-US" sz="1400" dirty="0" smtClean="0"/>
              <a:t>government</a:t>
            </a:r>
          </a:p>
          <a:p>
            <a:pPr lvl="1"/>
            <a:r>
              <a:rPr lang="en-US" sz="1400" dirty="0" smtClean="0"/>
              <a:t>spread </a:t>
            </a:r>
            <a:r>
              <a:rPr lang="en-US" sz="1400" dirty="0"/>
              <a:t>the government’s ideology on cybersecurity throughout the tech </a:t>
            </a:r>
            <a:r>
              <a:rPr lang="en-US" sz="1400" dirty="0" smtClean="0"/>
              <a:t>industry</a:t>
            </a:r>
          </a:p>
          <a:p>
            <a:pPr lvl="1"/>
            <a:r>
              <a:rPr lang="en-US" sz="1400" dirty="0" smtClean="0"/>
              <a:t>recruit </a:t>
            </a:r>
            <a:r>
              <a:rPr lang="en-US" sz="1400" dirty="0"/>
              <a:t>top </a:t>
            </a:r>
            <a:r>
              <a:rPr lang="en-US" sz="1400" dirty="0" smtClean="0"/>
              <a:t>talent</a:t>
            </a:r>
          </a:p>
          <a:p>
            <a:r>
              <a:rPr lang="en-US" sz="1800" dirty="0" smtClean="0"/>
              <a:t>Office </a:t>
            </a:r>
            <a:r>
              <a:rPr lang="en-US" sz="1800" dirty="0"/>
              <a:t>of Management and Budget (OMB) launched a 30-day Cybersecurity Sprint </a:t>
            </a:r>
            <a:endParaRPr lang="en-US" sz="1800" dirty="0" smtClean="0"/>
          </a:p>
          <a:p>
            <a:pPr lvl="1"/>
            <a:r>
              <a:rPr lang="en-US" sz="1400" dirty="0" smtClean="0"/>
              <a:t>assess </a:t>
            </a:r>
            <a:r>
              <a:rPr lang="en-US" sz="1400" dirty="0"/>
              <a:t>and improve the health of all Federal assets and </a:t>
            </a:r>
            <a:r>
              <a:rPr lang="en-US" sz="1400" dirty="0" smtClean="0"/>
              <a:t>networks</a:t>
            </a:r>
          </a:p>
          <a:p>
            <a:pPr lvl="1"/>
            <a:r>
              <a:rPr lang="en-US" sz="1400" dirty="0" smtClean="0"/>
              <a:t>improve </a:t>
            </a:r>
            <a:r>
              <a:rPr lang="en-US" sz="1400" dirty="0"/>
              <a:t>the resilience of </a:t>
            </a:r>
            <a:r>
              <a:rPr lang="en-US" sz="1400" dirty="0" smtClean="0"/>
              <a:t>networks</a:t>
            </a:r>
            <a:r>
              <a:rPr lang="en-US" sz="1400" dirty="0"/>
              <a:t>, </a:t>
            </a:r>
            <a:endParaRPr lang="en-US" sz="1400" dirty="0" smtClean="0"/>
          </a:p>
          <a:p>
            <a:pPr lvl="1"/>
            <a:r>
              <a:rPr lang="en-US" sz="1400" dirty="0" smtClean="0"/>
              <a:t>report </a:t>
            </a:r>
            <a:r>
              <a:rPr lang="en-US" sz="1400" dirty="0"/>
              <a:t>on their successes and </a:t>
            </a:r>
            <a:r>
              <a:rPr lang="en-US" sz="1400" dirty="0" smtClean="0"/>
              <a:t>challenges</a:t>
            </a:r>
          </a:p>
          <a:p>
            <a:r>
              <a:rPr lang="en-US" sz="1800" dirty="0" smtClean="0"/>
              <a:t>A </a:t>
            </a:r>
            <a:r>
              <a:rPr lang="en-US" sz="1800" dirty="0"/>
              <a:t>number of multi-agency working groups also assessed the overall </a:t>
            </a:r>
            <a:r>
              <a:rPr lang="en-US" sz="1800" dirty="0" smtClean="0"/>
              <a:t>posture </a:t>
            </a:r>
            <a:r>
              <a:rPr lang="en-US" sz="1800" dirty="0"/>
              <a:t>of federal cybersecurity and looked for best practices across the public </a:t>
            </a:r>
            <a:r>
              <a:rPr lang="en-US" sz="1800" dirty="0" smtClean="0"/>
              <a:t>sector and developed the </a:t>
            </a:r>
            <a:r>
              <a:rPr lang="en-US" sz="1800" b="1" i="1" dirty="0" smtClean="0"/>
              <a:t>Cybersecurity </a:t>
            </a:r>
            <a:r>
              <a:rPr lang="en-US" sz="1800" b="1" i="1" dirty="0"/>
              <a:t>Sprint Strategy and Implementation </a:t>
            </a:r>
            <a:r>
              <a:rPr lang="en-US" sz="1800" b="1" i="1" dirty="0" smtClean="0"/>
              <a:t>Plan</a:t>
            </a:r>
          </a:p>
        </p:txBody>
      </p:sp>
      <p:sp>
        <p:nvSpPr>
          <p:cNvPr id="5" name="TextBox 4"/>
          <p:cNvSpPr txBox="1"/>
          <p:nvPr/>
        </p:nvSpPr>
        <p:spPr>
          <a:xfrm>
            <a:off x="0" y="6550223"/>
            <a:ext cx="7888506" cy="276999"/>
          </a:xfrm>
          <a:prstGeom prst="rect">
            <a:avLst/>
          </a:prstGeom>
          <a:noFill/>
        </p:spPr>
        <p:txBody>
          <a:bodyPr wrap="none" rtlCol="0">
            <a:spAutoFit/>
          </a:bodyPr>
          <a:lstStyle/>
          <a:p>
            <a:r>
              <a:rPr lang="en-US" sz="1200" dirty="0"/>
              <a:t>Sources: </a:t>
            </a:r>
            <a:r>
              <a:rPr lang="en-US" sz="1200" dirty="0" smtClean="0"/>
              <a:t>	</a:t>
            </a:r>
            <a:r>
              <a:rPr lang="en-US" sz="1200" dirty="0"/>
              <a:t>https://</a:t>
            </a:r>
            <a:r>
              <a:rPr lang="en-US" sz="1200" dirty="0" smtClean="0"/>
              <a:t>www.whitehouse.gov/blog/2015/07/31/strengthening-enhancing-federal-cybersecurity-21st-century</a:t>
            </a:r>
            <a:endParaRPr lang="en-US" sz="1200" dirty="0"/>
          </a:p>
        </p:txBody>
      </p:sp>
    </p:spTree>
    <p:extLst>
      <p:ext uri="{BB962C8B-B14F-4D97-AF65-F5344CB8AC3E}">
        <p14:creationId xmlns:p14="http://schemas.microsoft.com/office/powerpoint/2010/main" val="344149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Cybersecurity Sprint Strategy and Implementation </a:t>
            </a:r>
            <a:r>
              <a:rPr lang="en-US" b="1" i="1" dirty="0" smtClean="0"/>
              <a:t>Plan</a:t>
            </a:r>
            <a:endParaRPr lang="en-US" dirty="0"/>
          </a:p>
        </p:txBody>
      </p:sp>
      <p:sp>
        <p:nvSpPr>
          <p:cNvPr id="3" name="Content Placeholder 2"/>
          <p:cNvSpPr>
            <a:spLocks noGrp="1"/>
          </p:cNvSpPr>
          <p:nvPr>
            <p:ph idx="1"/>
          </p:nvPr>
        </p:nvSpPr>
        <p:spPr>
          <a:xfrm>
            <a:off x="457200" y="1600200"/>
            <a:ext cx="8095129" cy="4525963"/>
          </a:xfrm>
        </p:spPr>
        <p:txBody>
          <a:bodyPr>
            <a:normAutofit fontScale="92500"/>
          </a:bodyPr>
          <a:lstStyle/>
          <a:p>
            <a:r>
              <a:rPr lang="en-US" dirty="0"/>
              <a:t>The Cybersecurity Strategy Implementation Plan focuses on five areas:</a:t>
            </a:r>
          </a:p>
          <a:p>
            <a:pPr lvl="1"/>
            <a:r>
              <a:rPr lang="en-US" dirty="0" smtClean="0"/>
              <a:t>Identification </a:t>
            </a:r>
            <a:r>
              <a:rPr lang="en-US" dirty="0"/>
              <a:t>and protection of high-value assets and </a:t>
            </a:r>
            <a:r>
              <a:rPr lang="en-US" dirty="0" smtClean="0"/>
              <a:t>information</a:t>
            </a:r>
            <a:endParaRPr lang="en-US" dirty="0"/>
          </a:p>
          <a:p>
            <a:pPr lvl="1"/>
            <a:r>
              <a:rPr lang="en-US" dirty="0" smtClean="0"/>
              <a:t>Timely </a:t>
            </a:r>
            <a:r>
              <a:rPr lang="en-US" dirty="0"/>
              <a:t>detection of and rapid response to cyber </a:t>
            </a:r>
            <a:r>
              <a:rPr lang="en-US" dirty="0" smtClean="0"/>
              <a:t>incidents</a:t>
            </a:r>
            <a:endParaRPr lang="en-US" dirty="0"/>
          </a:p>
          <a:p>
            <a:pPr lvl="1"/>
            <a:r>
              <a:rPr lang="en-US" dirty="0" smtClean="0"/>
              <a:t>Rapid </a:t>
            </a:r>
            <a:r>
              <a:rPr lang="en-US" dirty="0"/>
              <a:t>recovery from incidents and accelerated adoption of lessons learned during the cyber </a:t>
            </a:r>
            <a:r>
              <a:rPr lang="en-US" dirty="0" smtClean="0"/>
              <a:t>sprint</a:t>
            </a:r>
            <a:endParaRPr lang="en-US" dirty="0"/>
          </a:p>
          <a:p>
            <a:pPr lvl="1"/>
            <a:r>
              <a:rPr lang="en-US" dirty="0" smtClean="0"/>
              <a:t>Recruitment </a:t>
            </a:r>
            <a:r>
              <a:rPr lang="en-US" dirty="0"/>
              <a:t>and retention of a highly-skilled cybersecurity </a:t>
            </a:r>
            <a:r>
              <a:rPr lang="en-US" dirty="0" smtClean="0"/>
              <a:t>workforce</a:t>
            </a:r>
            <a:endParaRPr lang="en-US" dirty="0"/>
          </a:p>
          <a:p>
            <a:pPr lvl="1"/>
            <a:r>
              <a:rPr lang="en-US" dirty="0" smtClean="0"/>
              <a:t>Efficient </a:t>
            </a:r>
            <a:r>
              <a:rPr lang="en-US" dirty="0"/>
              <a:t>and effective acquisition and deployment of existing and emerging </a:t>
            </a:r>
            <a:r>
              <a:rPr lang="en-US" dirty="0" smtClean="0"/>
              <a:t>technologies</a:t>
            </a:r>
          </a:p>
          <a:p>
            <a:r>
              <a:rPr lang="en-US" dirty="0"/>
              <a:t>OMB will hold agencies to a number of deadlines:</a:t>
            </a:r>
          </a:p>
          <a:p>
            <a:pPr lvl="1"/>
            <a:r>
              <a:rPr lang="en-US" dirty="0"/>
              <a:t>The implementation of the second phase of DHS’s Continuous Diagnostics and Monitoring Program</a:t>
            </a:r>
          </a:p>
          <a:p>
            <a:pPr lvl="1"/>
            <a:r>
              <a:rPr lang="en-US" dirty="0"/>
              <a:t>The increased use of PIV cards for both privileged and </a:t>
            </a:r>
            <a:r>
              <a:rPr lang="en-US" dirty="0" err="1"/>
              <a:t>nonprivileged</a:t>
            </a:r>
            <a:r>
              <a:rPr lang="en-US" dirty="0"/>
              <a:t> users</a:t>
            </a:r>
          </a:p>
          <a:p>
            <a:pPr lvl="1"/>
            <a:r>
              <a:rPr lang="en-US" dirty="0"/>
              <a:t>Guides to help agencies recover from major cyber </a:t>
            </a:r>
            <a:r>
              <a:rPr lang="en-US" dirty="0" smtClean="0"/>
              <a:t>incidents</a:t>
            </a:r>
            <a:endParaRPr lang="en-US" dirty="0"/>
          </a:p>
        </p:txBody>
      </p:sp>
    </p:spTree>
    <p:extLst>
      <p:ext uri="{BB962C8B-B14F-4D97-AF65-F5344CB8AC3E}">
        <p14:creationId xmlns:p14="http://schemas.microsoft.com/office/powerpoint/2010/main" val="245016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CSIP Key Milestones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89759" y="1264024"/>
            <a:ext cx="8854241" cy="5337119"/>
          </a:xfrm>
          <a:prstGeom prst="rect">
            <a:avLst/>
          </a:prstGeom>
        </p:spPr>
      </p:pic>
    </p:spTree>
    <p:extLst>
      <p:ext uri="{BB962C8B-B14F-4D97-AF65-F5344CB8AC3E}">
        <p14:creationId xmlns:p14="http://schemas.microsoft.com/office/powerpoint/2010/main" val="407920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CSIP </a:t>
            </a:r>
            <a:r>
              <a:rPr lang="en-US" dirty="0" smtClean="0"/>
              <a:t>Impacts</a:t>
            </a:r>
            <a:endParaRPr lang="en-US" dirty="0"/>
          </a:p>
        </p:txBody>
      </p:sp>
      <p:sp>
        <p:nvSpPr>
          <p:cNvPr id="3" name="Content Placeholder 2"/>
          <p:cNvSpPr>
            <a:spLocks noGrp="1"/>
          </p:cNvSpPr>
          <p:nvPr>
            <p:ph idx="1"/>
          </p:nvPr>
        </p:nvSpPr>
        <p:spPr/>
        <p:txBody>
          <a:bodyPr>
            <a:normAutofit lnSpcReduction="10000"/>
          </a:bodyPr>
          <a:lstStyle/>
          <a:p>
            <a:r>
              <a:rPr lang="en-US" dirty="0"/>
              <a:t>Shifting Mindsets and Modes of Operation</a:t>
            </a:r>
          </a:p>
          <a:p>
            <a:pPr lvl="1"/>
            <a:r>
              <a:rPr lang="en-US" dirty="0"/>
              <a:t>From “Secure” to Risk Management </a:t>
            </a:r>
          </a:p>
          <a:p>
            <a:pPr lvl="1"/>
            <a:r>
              <a:rPr lang="en-US" dirty="0"/>
              <a:t>From reactive to proactive defenses</a:t>
            </a:r>
          </a:p>
          <a:p>
            <a:pPr lvl="1"/>
            <a:r>
              <a:rPr lang="en-US" dirty="0"/>
              <a:t>From </a:t>
            </a:r>
            <a:r>
              <a:rPr lang="en-US" dirty="0" smtClean="0"/>
              <a:t>bolt-on </a:t>
            </a:r>
            <a:r>
              <a:rPr lang="en-US" dirty="0"/>
              <a:t>to embedded security</a:t>
            </a:r>
          </a:p>
          <a:p>
            <a:pPr lvl="1"/>
            <a:r>
              <a:rPr lang="en-US" dirty="0"/>
              <a:t>From single to multi-layer and “moving target” defenses</a:t>
            </a:r>
          </a:p>
          <a:p>
            <a:pPr lvl="1"/>
            <a:r>
              <a:rPr lang="en-US" dirty="0"/>
              <a:t>From periodic to continuous monitoring</a:t>
            </a:r>
          </a:p>
          <a:p>
            <a:endParaRPr lang="en-US" dirty="0"/>
          </a:p>
          <a:p>
            <a:r>
              <a:rPr lang="en-US" dirty="0"/>
              <a:t>Reducing risk – of data loss/theft/corruption, mission disruption, economic and intellectual property  loss, etc.</a:t>
            </a:r>
          </a:p>
          <a:p>
            <a:endParaRPr lang="en-US" dirty="0"/>
          </a:p>
          <a:p>
            <a:r>
              <a:rPr lang="en-US" dirty="0"/>
              <a:t>Economies – efficiencies, effectiveness and greater ROI through technology,  automation, and process</a:t>
            </a:r>
          </a:p>
        </p:txBody>
      </p:sp>
    </p:spTree>
    <p:extLst>
      <p:ext uri="{BB962C8B-B14F-4D97-AF65-F5344CB8AC3E}">
        <p14:creationId xmlns:p14="http://schemas.microsoft.com/office/powerpoint/2010/main" val="1675568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About Coalfire</a:t>
            </a:r>
          </a:p>
          <a:p>
            <a:r>
              <a:rPr lang="en-US" dirty="0" smtClean="0">
                <a:solidFill>
                  <a:schemeClr val="bg1">
                    <a:lumMod val="50000"/>
                  </a:schemeClr>
                </a:solidFill>
              </a:rPr>
              <a:t>Industry Cybersecurity </a:t>
            </a:r>
            <a:r>
              <a:rPr lang="en-US" dirty="0">
                <a:solidFill>
                  <a:schemeClr val="bg1">
                    <a:lumMod val="50000"/>
                  </a:schemeClr>
                </a:solidFill>
              </a:rPr>
              <a:t>T</a:t>
            </a:r>
            <a:r>
              <a:rPr lang="en-US" dirty="0" smtClean="0">
                <a:solidFill>
                  <a:schemeClr val="bg1">
                    <a:lumMod val="50000"/>
                  </a:schemeClr>
                </a:solidFill>
              </a:rPr>
              <a:t>rends</a:t>
            </a:r>
          </a:p>
          <a:p>
            <a:r>
              <a:rPr lang="en-US" dirty="0" smtClean="0">
                <a:solidFill>
                  <a:schemeClr val="bg1">
                    <a:lumMod val="50000"/>
                  </a:schemeClr>
                </a:solidFill>
              </a:rPr>
              <a:t>Federal </a:t>
            </a:r>
            <a:r>
              <a:rPr lang="en-US" dirty="0">
                <a:solidFill>
                  <a:schemeClr val="bg1">
                    <a:lumMod val="50000"/>
                  </a:schemeClr>
                </a:solidFill>
              </a:rPr>
              <a:t>Cybersecurity </a:t>
            </a:r>
            <a:r>
              <a:rPr lang="en-US" dirty="0" smtClean="0">
                <a:solidFill>
                  <a:schemeClr val="bg1">
                    <a:lumMod val="50000"/>
                  </a:schemeClr>
                </a:solidFill>
              </a:rPr>
              <a:t>Trends</a:t>
            </a:r>
          </a:p>
          <a:p>
            <a:r>
              <a:rPr lang="en-US" dirty="0" smtClean="0">
                <a:solidFill>
                  <a:schemeClr val="accent1"/>
                </a:solidFill>
              </a:rPr>
              <a:t>FedRAMP</a:t>
            </a:r>
          </a:p>
          <a:p>
            <a:r>
              <a:rPr lang="en-US" dirty="0" smtClean="0"/>
              <a:t>Immediate Actions</a:t>
            </a:r>
          </a:p>
          <a:p>
            <a:endParaRPr lang="en-US" dirty="0"/>
          </a:p>
        </p:txBody>
      </p:sp>
    </p:spTree>
    <p:extLst>
      <p:ext uri="{BB962C8B-B14F-4D97-AF65-F5344CB8AC3E}">
        <p14:creationId xmlns:p14="http://schemas.microsoft.com/office/powerpoint/2010/main" val="219598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FedRAMP</a:t>
            </a:r>
            <a:endParaRPr lang="en-US" dirty="0"/>
          </a:p>
        </p:txBody>
      </p:sp>
      <p:sp>
        <p:nvSpPr>
          <p:cNvPr id="3" name="Content Placeholder 2"/>
          <p:cNvSpPr>
            <a:spLocks noGrp="1"/>
          </p:cNvSpPr>
          <p:nvPr>
            <p:ph idx="1"/>
          </p:nvPr>
        </p:nvSpPr>
        <p:spPr>
          <a:xfrm>
            <a:off x="457201" y="1600200"/>
            <a:ext cx="5105400" cy="4525963"/>
          </a:xfrm>
        </p:spPr>
        <p:txBody>
          <a:bodyPr>
            <a:normAutofit fontScale="92500" lnSpcReduction="10000"/>
          </a:bodyPr>
          <a:lstStyle/>
          <a:p>
            <a:r>
              <a:rPr lang="en-US" dirty="0" smtClean="0"/>
              <a:t>To manage the shift to security cloud services the Federal </a:t>
            </a:r>
            <a:r>
              <a:rPr lang="en-US" dirty="0"/>
              <a:t>Risk and Authorization Management </a:t>
            </a:r>
            <a:r>
              <a:rPr lang="en-US" dirty="0" smtClean="0"/>
              <a:t>Program was created</a:t>
            </a:r>
          </a:p>
          <a:p>
            <a:pPr lvl="1"/>
            <a:r>
              <a:rPr lang="en-US" dirty="0"/>
              <a:t>Created by the Executive Office of the President (</a:t>
            </a:r>
            <a:r>
              <a:rPr lang="en-US" dirty="0" err="1" smtClean="0"/>
              <a:t>EoP</a:t>
            </a:r>
            <a:r>
              <a:rPr lang="en-US" dirty="0" smtClean="0"/>
              <a:t>)</a:t>
            </a:r>
          </a:p>
          <a:p>
            <a:pPr lvl="1"/>
            <a:r>
              <a:rPr lang="en-US" dirty="0" smtClean="0"/>
              <a:t>Supported </a:t>
            </a:r>
            <a:r>
              <a:rPr lang="en-US" dirty="0"/>
              <a:t>by the Office of Management and Budget (OMB), executed by General Services Administration (GSA)</a:t>
            </a:r>
          </a:p>
          <a:p>
            <a:pPr lvl="1"/>
            <a:endParaRPr lang="en-US" dirty="0" smtClean="0"/>
          </a:p>
          <a:p>
            <a:r>
              <a:rPr lang="en-US" dirty="0" smtClean="0"/>
              <a:t>FedRAMP</a:t>
            </a:r>
            <a:endParaRPr lang="en-US" dirty="0"/>
          </a:p>
          <a:p>
            <a:pPr lvl="1"/>
            <a:r>
              <a:rPr lang="en-US" dirty="0" smtClean="0"/>
              <a:t>Create </a:t>
            </a:r>
            <a:r>
              <a:rPr lang="en-US" dirty="0"/>
              <a:t>a security compliance framework for </a:t>
            </a:r>
            <a:r>
              <a:rPr lang="en-US" b="1" dirty="0"/>
              <a:t>all federal cloud computing systems</a:t>
            </a:r>
          </a:p>
          <a:p>
            <a:pPr lvl="1"/>
            <a:r>
              <a:rPr lang="en-US" dirty="0"/>
              <a:t>Supports “Cloud First” initiative to bring cloud services into Federal Government</a:t>
            </a:r>
          </a:p>
          <a:p>
            <a:endParaRPr lang="en-US" dirty="0"/>
          </a:p>
        </p:txBody>
      </p:sp>
      <p:pic>
        <p:nvPicPr>
          <p:cNvPr id="4" name="Picture 2"/>
          <p:cNvPicPr>
            <a:picLocks noChangeAspect="1" noChangeArrowheads="1"/>
          </p:cNvPicPr>
          <p:nvPr/>
        </p:nvPicPr>
        <p:blipFill>
          <a:blip r:embed="rId2"/>
          <a:srcRect/>
          <a:stretch>
            <a:fillRect/>
          </a:stretch>
        </p:blipFill>
        <p:spPr bwMode="auto">
          <a:xfrm>
            <a:off x="5562600" y="1498861"/>
            <a:ext cx="3364059" cy="4358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026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accent1"/>
                </a:solidFill>
              </a:rPr>
              <a:t>About Coalfire</a:t>
            </a:r>
          </a:p>
          <a:p>
            <a:r>
              <a:rPr lang="en-US" dirty="0" smtClean="0"/>
              <a:t>Industry Cybersecurity </a:t>
            </a:r>
            <a:r>
              <a:rPr lang="en-US" dirty="0"/>
              <a:t>T</a:t>
            </a:r>
            <a:r>
              <a:rPr lang="en-US" dirty="0" smtClean="0"/>
              <a:t>rends</a:t>
            </a:r>
          </a:p>
          <a:p>
            <a:r>
              <a:rPr lang="en-US" dirty="0" smtClean="0"/>
              <a:t>Federal </a:t>
            </a:r>
            <a:r>
              <a:rPr lang="en-US" dirty="0"/>
              <a:t>Cybersecurity </a:t>
            </a:r>
            <a:r>
              <a:rPr lang="en-US" dirty="0" smtClean="0"/>
              <a:t>Trends</a:t>
            </a:r>
          </a:p>
          <a:p>
            <a:r>
              <a:rPr lang="en-US" dirty="0" smtClean="0"/>
              <a:t>FedRAMP</a:t>
            </a:r>
          </a:p>
          <a:p>
            <a:r>
              <a:rPr lang="en-US" dirty="0" smtClean="0"/>
              <a:t>Immediate Actions</a:t>
            </a:r>
          </a:p>
          <a:p>
            <a:endParaRPr lang="en-US" dirty="0"/>
          </a:p>
        </p:txBody>
      </p:sp>
    </p:spTree>
    <p:extLst>
      <p:ext uri="{BB962C8B-B14F-4D97-AF65-F5344CB8AC3E}">
        <p14:creationId xmlns:p14="http://schemas.microsoft.com/office/powerpoint/2010/main" val="977379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FedRAMP Overview</a:t>
            </a:r>
            <a:endParaRPr lang="en-US" dirty="0"/>
          </a:p>
        </p:txBody>
      </p:sp>
      <p:sp>
        <p:nvSpPr>
          <p:cNvPr id="3" name="Content Placeholder 2"/>
          <p:cNvSpPr>
            <a:spLocks noGrp="1"/>
          </p:cNvSpPr>
          <p:nvPr>
            <p:ph idx="1"/>
          </p:nvPr>
        </p:nvSpPr>
        <p:spPr>
          <a:xfrm>
            <a:off x="457199" y="4450976"/>
            <a:ext cx="8364071" cy="1675187"/>
          </a:xfrm>
        </p:spPr>
        <p:txBody>
          <a:bodyPr/>
          <a:lstStyle/>
          <a:p>
            <a:r>
              <a:rPr lang="en-US" dirty="0"/>
              <a:t>Goals:</a:t>
            </a:r>
          </a:p>
          <a:p>
            <a:pPr lvl="1"/>
            <a:r>
              <a:rPr lang="en-US" dirty="0"/>
              <a:t>Ensure common CSP security and compliance standards by awarding an Authority to Operate (ATO) which is accepted by all Federal Agencies</a:t>
            </a:r>
          </a:p>
          <a:p>
            <a:pPr lvl="1"/>
            <a:r>
              <a:rPr lang="en-US" dirty="0"/>
              <a:t>“Do once, use many” </a:t>
            </a:r>
            <a:r>
              <a:rPr lang="en-US" dirty="0" smtClean="0"/>
              <a:t>framework</a:t>
            </a:r>
            <a:endParaRPr lang="en-US" dirty="0"/>
          </a:p>
        </p:txBody>
      </p:sp>
      <p:sp>
        <p:nvSpPr>
          <p:cNvPr id="4" name="Rounded Rectangle 3"/>
          <p:cNvSpPr/>
          <p:nvPr/>
        </p:nvSpPr>
        <p:spPr>
          <a:xfrm>
            <a:off x="102285" y="3275112"/>
            <a:ext cx="8939426" cy="1100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t>"FedRAMP establishes a standardized approach to security assessment, authorization and </a:t>
            </a:r>
            <a:r>
              <a:rPr lang="en-US" i="1" dirty="0" smtClean="0"/>
              <a:t>continuous monitoring</a:t>
            </a:r>
            <a:r>
              <a:rPr lang="en-US" i="1" dirty="0"/>
              <a:t>. It will save cost, time, money and staff associated with doing this work."</a:t>
            </a:r>
          </a:p>
          <a:p>
            <a:pPr lvl="7"/>
            <a:r>
              <a:rPr lang="en-US" b="1" dirty="0"/>
              <a:t>Steven Van </a:t>
            </a:r>
            <a:r>
              <a:rPr lang="en-US" b="1" dirty="0" smtClean="0"/>
              <a:t>Roekel, Federal </a:t>
            </a:r>
            <a:r>
              <a:rPr lang="en-US" b="1" dirty="0"/>
              <a:t>Chief Information Officer</a:t>
            </a:r>
            <a:endParaRPr lang="en-US" dirty="0"/>
          </a:p>
        </p:txBody>
      </p:sp>
      <p:sp>
        <p:nvSpPr>
          <p:cNvPr id="5" name="Right Arrow 4"/>
          <p:cNvSpPr/>
          <p:nvPr/>
        </p:nvSpPr>
        <p:spPr>
          <a:xfrm>
            <a:off x="3962400" y="1976372"/>
            <a:ext cx="1096067" cy="547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102285" y="1224047"/>
            <a:ext cx="3810835" cy="1841953"/>
          </a:xfrm>
          <a:prstGeom prst="rect">
            <a:avLst/>
          </a:prstGeom>
        </p:spPr>
      </p:pic>
      <p:pic>
        <p:nvPicPr>
          <p:cNvPr id="7" name="Picture 6"/>
          <p:cNvPicPr>
            <a:picLocks noChangeAspect="1"/>
          </p:cNvPicPr>
          <p:nvPr/>
        </p:nvPicPr>
        <p:blipFill>
          <a:blip r:embed="rId3"/>
          <a:stretch>
            <a:fillRect/>
          </a:stretch>
        </p:blipFill>
        <p:spPr>
          <a:xfrm>
            <a:off x="5123692" y="1179586"/>
            <a:ext cx="3810835" cy="1930875"/>
          </a:xfrm>
          <a:prstGeom prst="rect">
            <a:avLst/>
          </a:prstGeom>
        </p:spPr>
      </p:pic>
    </p:spTree>
    <p:extLst>
      <p:ext uri="{BB962C8B-B14F-4D97-AF65-F5344CB8AC3E}">
        <p14:creationId xmlns:p14="http://schemas.microsoft.com/office/powerpoint/2010/main" val="1893842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79224" cy="1143000"/>
          </a:xfrm>
        </p:spPr>
        <p:txBody>
          <a:bodyPr/>
          <a:lstStyle/>
          <a:p>
            <a:r>
              <a:rPr lang="en-US" dirty="0"/>
              <a:t>FedRAMP </a:t>
            </a:r>
            <a:r>
              <a:rPr lang="en-US" dirty="0" smtClean="0"/>
              <a:t>Stakeholders </a:t>
            </a:r>
            <a:r>
              <a:rPr lang="en-US" dirty="0"/>
              <a:t>&amp; Responsibilities</a:t>
            </a:r>
          </a:p>
        </p:txBody>
      </p:sp>
      <p:grpSp>
        <p:nvGrpSpPr>
          <p:cNvPr id="19" name="Group 18"/>
          <p:cNvGrpSpPr/>
          <p:nvPr/>
        </p:nvGrpSpPr>
        <p:grpSpPr>
          <a:xfrm>
            <a:off x="91954" y="969184"/>
            <a:ext cx="9030438" cy="5736416"/>
            <a:chOff x="91954" y="969184"/>
            <a:chExt cx="9030438" cy="5736416"/>
          </a:xfrm>
        </p:grpSpPr>
        <p:grpSp>
          <p:nvGrpSpPr>
            <p:cNvPr id="20" name="Group 19"/>
            <p:cNvGrpSpPr/>
            <p:nvPr/>
          </p:nvGrpSpPr>
          <p:grpSpPr>
            <a:xfrm>
              <a:off x="91954" y="1269048"/>
              <a:ext cx="8899646" cy="5436552"/>
              <a:chOff x="91954" y="1269048"/>
              <a:chExt cx="8899646" cy="5436552"/>
            </a:xfrm>
          </p:grpSpPr>
          <p:pic>
            <p:nvPicPr>
              <p:cNvPr id="24" name="Picture 6"/>
              <p:cNvPicPr>
                <a:picLocks noChangeAspect="1" noChangeArrowheads="1"/>
              </p:cNvPicPr>
              <p:nvPr/>
            </p:nvPicPr>
            <p:blipFill>
              <a:blip r:embed="rId2"/>
              <a:srcRect t="1865" b="783"/>
              <a:stretch>
                <a:fillRect/>
              </a:stretch>
            </p:blipFill>
            <p:spPr bwMode="auto">
              <a:xfrm>
                <a:off x="91954" y="1269048"/>
                <a:ext cx="8899646" cy="5436552"/>
              </a:xfrm>
              <a:prstGeom prst="rect">
                <a:avLst/>
              </a:prstGeom>
              <a:noFill/>
              <a:ln w="9525">
                <a:noFill/>
                <a:miter lim="800000"/>
                <a:headEnd/>
                <a:tailEnd/>
              </a:ln>
            </p:spPr>
          </p:pic>
          <p:pic>
            <p:nvPicPr>
              <p:cNvPr id="25" name="Picture 24" descr="FedRAMP icons-03.png"/>
              <p:cNvPicPr>
                <a:picLocks noChangeAspect="1"/>
              </p:cNvPicPr>
              <p:nvPr/>
            </p:nvPicPr>
            <p:blipFill>
              <a:blip r:embed="rId3"/>
              <a:srcRect t="2465" b="41331"/>
              <a:stretch>
                <a:fillRect/>
              </a:stretch>
            </p:blipFill>
            <p:spPr>
              <a:xfrm>
                <a:off x="2266578" y="2617206"/>
                <a:ext cx="4250990" cy="2514595"/>
              </a:xfrm>
              <a:prstGeom prst="rect">
                <a:avLst/>
              </a:prstGeom>
              <a:effectLst/>
            </p:spPr>
          </p:pic>
          <p:sp>
            <p:nvSpPr>
              <p:cNvPr id="26" name="Rectangle 25"/>
              <p:cNvSpPr/>
              <p:nvPr/>
            </p:nvSpPr>
            <p:spPr>
              <a:xfrm>
                <a:off x="2710336" y="3241458"/>
                <a:ext cx="1580310" cy="1384995"/>
              </a:xfrm>
              <a:prstGeom prst="rect">
                <a:avLst/>
              </a:prstGeom>
            </p:spPr>
            <p:txBody>
              <a:bodyPr wrap="square">
                <a:spAutoFit/>
              </a:bodyPr>
              <a:lstStyle/>
              <a:p>
                <a:pPr algn="ctr"/>
                <a:r>
                  <a:rPr lang="en-US" sz="2800" b="1" dirty="0" smtClean="0">
                    <a:solidFill>
                      <a:schemeClr val="tx2"/>
                    </a:solidFill>
                    <a:latin typeface="+mj-lt"/>
                  </a:rPr>
                  <a:t>Cloud </a:t>
                </a:r>
              </a:p>
              <a:p>
                <a:pPr algn="ctr"/>
                <a:r>
                  <a:rPr lang="en-US" sz="2800" b="1" dirty="0" smtClean="0">
                    <a:solidFill>
                      <a:schemeClr val="tx2"/>
                    </a:solidFill>
                    <a:latin typeface="+mj-lt"/>
                  </a:rPr>
                  <a:t>Service</a:t>
                </a:r>
              </a:p>
              <a:p>
                <a:pPr algn="ctr"/>
                <a:r>
                  <a:rPr lang="en-US" sz="2800" b="1" dirty="0" smtClean="0">
                    <a:solidFill>
                      <a:schemeClr val="tx2"/>
                    </a:solidFill>
                    <a:latin typeface="+mj-lt"/>
                  </a:rPr>
                  <a:t>Provider</a:t>
                </a:r>
                <a:endParaRPr lang="en-US" sz="2800" b="1" dirty="0">
                  <a:solidFill>
                    <a:schemeClr val="tx2"/>
                  </a:solidFill>
                  <a:latin typeface="+mj-lt"/>
                </a:endParaRPr>
              </a:p>
            </p:txBody>
          </p:sp>
          <p:sp>
            <p:nvSpPr>
              <p:cNvPr id="27" name="Rectangle 26"/>
              <p:cNvSpPr/>
              <p:nvPr/>
            </p:nvSpPr>
            <p:spPr>
              <a:xfrm>
                <a:off x="4202719" y="3291918"/>
                <a:ext cx="2057400" cy="1384995"/>
              </a:xfrm>
              <a:prstGeom prst="rect">
                <a:avLst/>
              </a:prstGeom>
            </p:spPr>
            <p:txBody>
              <a:bodyPr wrap="square">
                <a:spAutoFit/>
              </a:bodyPr>
              <a:lstStyle/>
              <a:p>
                <a:pPr marL="117475" indent="-117475">
                  <a:buFont typeface="Arial"/>
                  <a:buChar char="•"/>
                </a:pPr>
                <a:r>
                  <a:rPr lang="en-US" sz="1400" dirty="0" smtClean="0">
                    <a:solidFill>
                      <a:schemeClr val="tx2"/>
                    </a:solidFill>
                    <a:latin typeface="+mj-lt"/>
                  </a:rPr>
                  <a:t>Implement and Document Security</a:t>
                </a:r>
              </a:p>
              <a:p>
                <a:pPr marL="117475" indent="-117475">
                  <a:buFont typeface="Arial"/>
                  <a:buChar char="•"/>
                </a:pPr>
                <a:r>
                  <a:rPr lang="en-US" sz="1400" dirty="0" smtClean="0">
                    <a:solidFill>
                      <a:schemeClr val="tx2"/>
                    </a:solidFill>
                    <a:latin typeface="+mj-lt"/>
                  </a:rPr>
                  <a:t>Use Independent Assessor</a:t>
                </a:r>
              </a:p>
              <a:p>
                <a:pPr marL="117475" indent="-117475">
                  <a:buFont typeface="Arial"/>
                  <a:buChar char="•"/>
                </a:pPr>
                <a:r>
                  <a:rPr lang="en-US" sz="1400" dirty="0" smtClean="0">
                    <a:solidFill>
                      <a:schemeClr val="tx2"/>
                    </a:solidFill>
                    <a:latin typeface="+mj-lt"/>
                  </a:rPr>
                  <a:t>Monitor Security</a:t>
                </a:r>
              </a:p>
              <a:p>
                <a:pPr marL="117475" indent="-117475">
                  <a:buFont typeface="Arial"/>
                  <a:buChar char="•"/>
                </a:pPr>
                <a:r>
                  <a:rPr lang="en-US" sz="1400" dirty="0" smtClean="0">
                    <a:solidFill>
                      <a:schemeClr val="tx2"/>
                    </a:solidFill>
                    <a:latin typeface="+mj-lt"/>
                  </a:rPr>
                  <a:t>Provide Artifacts</a:t>
                </a:r>
                <a:endParaRPr lang="en-US" sz="1400" dirty="0">
                  <a:solidFill>
                    <a:schemeClr val="tx2"/>
                  </a:solidFill>
                  <a:latin typeface="+mj-lt"/>
                </a:endParaRPr>
              </a:p>
            </p:txBody>
          </p:sp>
          <p:sp>
            <p:nvSpPr>
              <p:cNvPr id="28" name="Rectangle 27"/>
              <p:cNvSpPr/>
              <p:nvPr/>
            </p:nvSpPr>
            <p:spPr>
              <a:xfrm>
                <a:off x="1810066" y="1517949"/>
                <a:ext cx="2992968" cy="523220"/>
              </a:xfrm>
              <a:prstGeom prst="rect">
                <a:avLst/>
              </a:prstGeom>
            </p:spPr>
            <p:txBody>
              <a:bodyPr wrap="square">
                <a:spAutoFit/>
              </a:bodyPr>
              <a:lstStyle/>
              <a:p>
                <a:pPr algn="ctr"/>
                <a:r>
                  <a:rPr lang="en-US" sz="2800" b="1" dirty="0" smtClean="0">
                    <a:solidFill>
                      <a:schemeClr val="bg1"/>
                    </a:solidFill>
                    <a:latin typeface="+mj-lt"/>
                  </a:rPr>
                  <a:t>Federal</a:t>
                </a:r>
                <a:endParaRPr lang="en-US" sz="2800" b="1" dirty="0">
                  <a:solidFill>
                    <a:schemeClr val="bg1"/>
                  </a:solidFill>
                  <a:latin typeface="+mj-lt"/>
                </a:endParaRPr>
              </a:p>
            </p:txBody>
          </p:sp>
          <p:sp>
            <p:nvSpPr>
              <p:cNvPr id="29" name="Rectangle 28"/>
              <p:cNvSpPr/>
              <p:nvPr/>
            </p:nvSpPr>
            <p:spPr>
              <a:xfrm>
                <a:off x="4950154" y="2213006"/>
                <a:ext cx="2128361" cy="523220"/>
              </a:xfrm>
              <a:prstGeom prst="rect">
                <a:avLst/>
              </a:prstGeom>
            </p:spPr>
            <p:txBody>
              <a:bodyPr wrap="square">
                <a:spAutoFit/>
              </a:bodyPr>
              <a:lstStyle/>
              <a:p>
                <a:pPr algn="ctr"/>
                <a:r>
                  <a:rPr lang="en-US" sz="2800" b="1" dirty="0" smtClean="0">
                    <a:solidFill>
                      <a:schemeClr val="bg1"/>
                    </a:solidFill>
                    <a:latin typeface="+mj-lt"/>
                  </a:rPr>
                  <a:t>FedRAMP</a:t>
                </a:r>
              </a:p>
            </p:txBody>
          </p:sp>
          <p:sp>
            <p:nvSpPr>
              <p:cNvPr id="30" name="Rectangle 29"/>
              <p:cNvSpPr/>
              <p:nvPr/>
            </p:nvSpPr>
            <p:spPr>
              <a:xfrm>
                <a:off x="1603808" y="4825361"/>
                <a:ext cx="1916632" cy="1261884"/>
              </a:xfrm>
              <a:prstGeom prst="rect">
                <a:avLst/>
              </a:prstGeom>
            </p:spPr>
            <p:txBody>
              <a:bodyPr wrap="square">
                <a:spAutoFit/>
              </a:bodyPr>
              <a:lstStyle/>
              <a:p>
                <a:pPr algn="ctr"/>
                <a:r>
                  <a:rPr lang="en-US" sz="2800" b="1" dirty="0" smtClean="0">
                    <a:solidFill>
                      <a:schemeClr val="tx2"/>
                    </a:solidFill>
                    <a:latin typeface="+mj-lt"/>
                  </a:rPr>
                  <a:t>3PAOs</a:t>
                </a:r>
              </a:p>
              <a:p>
                <a:pPr algn="ctr"/>
                <a:r>
                  <a:rPr lang="en-US" sz="1600" b="1" i="1" dirty="0" smtClean="0">
                    <a:solidFill>
                      <a:schemeClr val="tx2"/>
                    </a:solidFill>
                    <a:latin typeface="+mj-lt"/>
                  </a:rPr>
                  <a:t>Third Party Assessment Organizations</a:t>
                </a:r>
                <a:endParaRPr lang="en-US" sz="1600" b="1" i="1" dirty="0">
                  <a:solidFill>
                    <a:schemeClr val="tx2"/>
                  </a:solidFill>
                  <a:latin typeface="+mj-lt"/>
                </a:endParaRPr>
              </a:p>
            </p:txBody>
          </p:sp>
          <p:sp>
            <p:nvSpPr>
              <p:cNvPr id="31" name="Rectangle 30"/>
              <p:cNvSpPr/>
              <p:nvPr/>
            </p:nvSpPr>
            <p:spPr>
              <a:xfrm>
                <a:off x="1537251" y="2231498"/>
                <a:ext cx="2699241" cy="1815882"/>
              </a:xfrm>
              <a:prstGeom prst="rect">
                <a:avLst/>
              </a:prstGeom>
            </p:spPr>
            <p:txBody>
              <a:bodyPr wrap="square">
                <a:spAutoFit/>
              </a:bodyPr>
              <a:lstStyle/>
              <a:p>
                <a:pPr marL="117475" indent="-117475">
                  <a:buFont typeface="Arial"/>
                  <a:buChar char="•"/>
                </a:pPr>
                <a:r>
                  <a:rPr lang="en-US" sz="1400" dirty="0" smtClean="0">
                    <a:solidFill>
                      <a:schemeClr val="bg1"/>
                    </a:solidFill>
                    <a:latin typeface="+mj-lt"/>
                  </a:rPr>
                  <a:t>Contract with Cloud Service Provider</a:t>
                </a:r>
              </a:p>
              <a:p>
                <a:pPr marL="117475" indent="-117475">
                  <a:buFont typeface="Arial"/>
                  <a:buChar char="•"/>
                </a:pPr>
                <a:r>
                  <a:rPr lang="en-US" sz="1400" dirty="0" smtClean="0">
                    <a:solidFill>
                      <a:schemeClr val="bg1"/>
                    </a:solidFill>
                    <a:latin typeface="+mj-lt"/>
                  </a:rPr>
                  <a:t>Leverage ATO or use           FedRAMP Process when authorizing</a:t>
                </a:r>
              </a:p>
              <a:p>
                <a:pPr marL="117475" indent="-117475">
                  <a:buFont typeface="Arial"/>
                  <a:buChar char="•"/>
                </a:pPr>
                <a:r>
                  <a:rPr lang="en-US" sz="1400" dirty="0" smtClean="0">
                    <a:solidFill>
                      <a:schemeClr val="bg1"/>
                    </a:solidFill>
                    <a:latin typeface="+mj-lt"/>
                  </a:rPr>
                  <a:t>Implement                      Consumer                            Controls</a:t>
                </a:r>
                <a:endParaRPr lang="en-US" sz="1400" dirty="0">
                  <a:solidFill>
                    <a:schemeClr val="bg1"/>
                  </a:solidFill>
                  <a:latin typeface="+mj-lt"/>
                </a:endParaRPr>
              </a:p>
            </p:txBody>
          </p:sp>
          <p:sp>
            <p:nvSpPr>
              <p:cNvPr id="32" name="Rectangle 31"/>
              <p:cNvSpPr/>
              <p:nvPr/>
            </p:nvSpPr>
            <p:spPr>
              <a:xfrm>
                <a:off x="5562600" y="3080898"/>
                <a:ext cx="3138859" cy="2246769"/>
              </a:xfrm>
              <a:prstGeom prst="rect">
                <a:avLst/>
              </a:prstGeom>
            </p:spPr>
            <p:txBody>
              <a:bodyPr wrap="square">
                <a:spAutoFit/>
              </a:bodyPr>
              <a:lstStyle/>
              <a:p>
                <a:pPr marL="803275" indent="-117475" defTabSz="404813">
                  <a:buFont typeface="Arial"/>
                  <a:buChar char="•"/>
                </a:pPr>
                <a:r>
                  <a:rPr lang="en-US" sz="1400" dirty="0" smtClean="0">
                    <a:solidFill>
                      <a:schemeClr val="bg1"/>
                    </a:solidFill>
                    <a:latin typeface="+mj-lt"/>
                  </a:rPr>
                  <a:t>Establish Processes and Standards for Security Authorizations</a:t>
                </a:r>
              </a:p>
              <a:p>
                <a:pPr marL="803275" indent="-117475" defTabSz="404813">
                  <a:buFont typeface="Arial"/>
                  <a:buChar char="•"/>
                </a:pPr>
                <a:r>
                  <a:rPr lang="en-US" sz="1400" dirty="0" smtClean="0">
                    <a:solidFill>
                      <a:schemeClr val="bg1"/>
                    </a:solidFill>
                    <a:latin typeface="+mj-lt"/>
                  </a:rPr>
                  <a:t>Maintain Secure Repository of Available Security Packages</a:t>
                </a:r>
              </a:p>
              <a:p>
                <a:pPr marL="803275" indent="-117475" defTabSz="404813">
                  <a:buFont typeface="Arial"/>
                  <a:buChar char="•"/>
                </a:pPr>
                <a:r>
                  <a:rPr lang="en-US" sz="1400" dirty="0" smtClean="0">
                    <a:solidFill>
                      <a:schemeClr val="bg1"/>
                    </a:solidFill>
                    <a:latin typeface="+mj-lt"/>
                  </a:rPr>
                  <a:t>Provisionally Authorize Systems That Have Greatest Ability to be Leveraged Government-wide</a:t>
                </a:r>
              </a:p>
            </p:txBody>
          </p:sp>
          <p:sp>
            <p:nvSpPr>
              <p:cNvPr id="33" name="Rectangle 32"/>
              <p:cNvSpPr/>
              <p:nvPr/>
            </p:nvSpPr>
            <p:spPr>
              <a:xfrm>
                <a:off x="3285738" y="5067766"/>
                <a:ext cx="2344091" cy="1600438"/>
              </a:xfrm>
              <a:prstGeom prst="rect">
                <a:avLst/>
              </a:prstGeom>
            </p:spPr>
            <p:txBody>
              <a:bodyPr wrap="square">
                <a:spAutoFit/>
              </a:bodyPr>
              <a:lstStyle/>
              <a:p>
                <a:pPr marL="119063" indent="-119063">
                  <a:buFont typeface="Arial" pitchFamily="34" charset="0"/>
                  <a:buChar char="•"/>
                </a:pPr>
                <a:r>
                  <a:rPr lang="en-US" sz="1400" dirty="0" smtClean="0">
                    <a:solidFill>
                      <a:schemeClr val="tx2"/>
                    </a:solidFill>
                    <a:latin typeface="+mj-lt"/>
                  </a:rPr>
                  <a:t>Cloud auditor, maintains independence from CSP</a:t>
                </a:r>
              </a:p>
              <a:p>
                <a:pPr marL="119063" indent="-119063">
                  <a:buFont typeface="Arial" pitchFamily="34" charset="0"/>
                  <a:buChar char="•"/>
                </a:pPr>
                <a:r>
                  <a:rPr lang="en-US" sz="1400" dirty="0" smtClean="0">
                    <a:solidFill>
                      <a:schemeClr val="tx2"/>
                    </a:solidFill>
                    <a:latin typeface="+mj-lt"/>
                  </a:rPr>
                  <a:t>Performs initial and periodic assessment of FedRAMP controls</a:t>
                </a:r>
              </a:p>
              <a:p>
                <a:pPr marL="119063" indent="-119063">
                  <a:buFont typeface="Arial" pitchFamily="34" charset="0"/>
                  <a:buChar char="•"/>
                </a:pPr>
                <a:r>
                  <a:rPr lang="en-US" sz="1400" dirty="0" smtClean="0">
                    <a:solidFill>
                      <a:schemeClr val="tx2"/>
                    </a:solidFill>
                    <a:latin typeface="+mj-lt"/>
                  </a:rPr>
                  <a:t>Does NOT assist in creation of control documentation</a:t>
                </a:r>
                <a:endParaRPr lang="en-US" sz="1400" dirty="0">
                  <a:solidFill>
                    <a:schemeClr val="tx2"/>
                  </a:solidFill>
                  <a:latin typeface="+mj-lt"/>
                </a:endParaRPr>
              </a:p>
            </p:txBody>
          </p:sp>
          <p:sp>
            <p:nvSpPr>
              <p:cNvPr id="34" name="Rectangle 33"/>
              <p:cNvSpPr/>
              <p:nvPr/>
            </p:nvSpPr>
            <p:spPr>
              <a:xfrm>
                <a:off x="2408152" y="1858574"/>
                <a:ext cx="1504900" cy="523220"/>
              </a:xfrm>
              <a:prstGeom prst="rect">
                <a:avLst/>
              </a:prstGeom>
            </p:spPr>
            <p:txBody>
              <a:bodyPr wrap="none">
                <a:spAutoFit/>
              </a:bodyPr>
              <a:lstStyle/>
              <a:p>
                <a:pPr algn="ctr"/>
                <a:r>
                  <a:rPr lang="en-US" sz="2800" b="1" dirty="0" smtClean="0">
                    <a:solidFill>
                      <a:schemeClr val="bg1"/>
                    </a:solidFill>
                    <a:latin typeface="+mj-lt"/>
                  </a:rPr>
                  <a:t>Agencies</a:t>
                </a:r>
                <a:endParaRPr lang="en-US" sz="2800" b="1" dirty="0">
                  <a:solidFill>
                    <a:schemeClr val="bg1"/>
                  </a:solidFill>
                  <a:latin typeface="+mj-lt"/>
                </a:endParaRPr>
              </a:p>
            </p:txBody>
          </p:sp>
          <p:sp>
            <p:nvSpPr>
              <p:cNvPr id="35" name="Rectangle 34"/>
              <p:cNvSpPr/>
              <p:nvPr/>
            </p:nvSpPr>
            <p:spPr>
              <a:xfrm>
                <a:off x="5479503" y="2580950"/>
                <a:ext cx="1879169" cy="523220"/>
              </a:xfrm>
              <a:prstGeom prst="rect">
                <a:avLst/>
              </a:prstGeom>
            </p:spPr>
            <p:txBody>
              <a:bodyPr wrap="none">
                <a:spAutoFit/>
              </a:bodyPr>
              <a:lstStyle/>
              <a:p>
                <a:pPr algn="ctr"/>
                <a:r>
                  <a:rPr lang="en-US" sz="2800" b="1" dirty="0" smtClean="0">
                    <a:solidFill>
                      <a:schemeClr val="bg1"/>
                    </a:solidFill>
                    <a:latin typeface="+mj-lt"/>
                  </a:rPr>
                  <a:t>PMO &amp; JAB</a:t>
                </a:r>
                <a:endParaRPr lang="en-US" sz="2800" b="1" dirty="0">
                  <a:solidFill>
                    <a:schemeClr val="bg1"/>
                  </a:solidFill>
                  <a:latin typeface="+mj-lt"/>
                </a:endParaRPr>
              </a:p>
            </p:txBody>
          </p:sp>
          <p:sp>
            <p:nvSpPr>
              <p:cNvPr id="36" name="Oval 35"/>
              <p:cNvSpPr/>
              <p:nvPr/>
            </p:nvSpPr>
            <p:spPr>
              <a:xfrm>
                <a:off x="6863868" y="1499768"/>
                <a:ext cx="1137131" cy="1117438"/>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21" name="Picture 20"/>
            <p:cNvPicPr/>
            <p:nvPr/>
          </p:nvPicPr>
          <p:blipFill>
            <a:blip r:embed="rId5">
              <a:extLst>
                <a:ext uri="{28A0092B-C50C-407E-A947-70E740481C1C}">
                  <a14:useLocalDpi xmlns:a14="http://schemas.microsoft.com/office/drawing/2010/main" val="0"/>
                </a:ext>
              </a:extLst>
            </a:blip>
            <a:srcRect/>
            <a:stretch>
              <a:fillRect/>
            </a:stretch>
          </p:blipFill>
          <p:spPr bwMode="auto">
            <a:xfrm>
              <a:off x="8207992" y="2706631"/>
              <a:ext cx="914400" cy="569969"/>
            </a:xfrm>
            <a:prstGeom prst="rect">
              <a:avLst/>
            </a:prstGeom>
            <a:noFill/>
            <a:ln>
              <a:noFill/>
            </a:ln>
          </p:spPr>
        </p:pic>
        <p:pic>
          <p:nvPicPr>
            <p:cNvPr id="22" name="Picture 21"/>
            <p:cNvPicPr>
              <a:picLocks noChangeAspect="1"/>
            </p:cNvPicPr>
            <p:nvPr/>
          </p:nvPicPr>
          <p:blipFill>
            <a:blip r:embed="rId6"/>
            <a:stretch>
              <a:fillRect/>
            </a:stretch>
          </p:blipFill>
          <p:spPr>
            <a:xfrm>
              <a:off x="8209548" y="1803805"/>
              <a:ext cx="790509" cy="786995"/>
            </a:xfrm>
            <a:prstGeom prst="rect">
              <a:avLst/>
            </a:prstGeom>
          </p:spPr>
        </p:pic>
        <p:pic>
          <p:nvPicPr>
            <p:cNvPr id="23" name="Picture 22"/>
            <p:cNvPicPr>
              <a:picLocks noChangeAspect="1"/>
            </p:cNvPicPr>
            <p:nvPr/>
          </p:nvPicPr>
          <p:blipFill>
            <a:blip r:embed="rId7"/>
            <a:stretch>
              <a:fillRect/>
            </a:stretch>
          </p:blipFill>
          <p:spPr>
            <a:xfrm>
              <a:off x="8207992" y="969184"/>
              <a:ext cx="824360" cy="824360"/>
            </a:xfrm>
            <a:prstGeom prst="rect">
              <a:avLst/>
            </a:prstGeom>
          </p:spPr>
        </p:pic>
      </p:grpSp>
    </p:spTree>
    <p:extLst>
      <p:ext uri="{BB962C8B-B14F-4D97-AF65-F5344CB8AC3E}">
        <p14:creationId xmlns:p14="http://schemas.microsoft.com/office/powerpoint/2010/main" val="812920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FedRAMP Security Controls</a:t>
            </a:r>
            <a:endParaRPr lang="en-US" dirty="0"/>
          </a:p>
        </p:txBody>
      </p:sp>
      <p:sp>
        <p:nvSpPr>
          <p:cNvPr id="3" name="Content Placeholder 2"/>
          <p:cNvSpPr>
            <a:spLocks noGrp="1"/>
          </p:cNvSpPr>
          <p:nvPr>
            <p:ph idx="1"/>
          </p:nvPr>
        </p:nvSpPr>
        <p:spPr/>
        <p:txBody>
          <a:bodyPr/>
          <a:lstStyle/>
          <a:p>
            <a:r>
              <a:rPr lang="en-US" sz="2200" dirty="0"/>
              <a:t>FedRAMP is required for all agencies or cloud service providers that currently use, host, or want to host federal information in a cloud environment</a:t>
            </a:r>
          </a:p>
          <a:p>
            <a:r>
              <a:rPr lang="en-US" sz="2200" dirty="0"/>
              <a:t>FedRAMP </a:t>
            </a:r>
            <a:r>
              <a:rPr lang="en-US" sz="2200" dirty="0" smtClean="0"/>
              <a:t>is based on security </a:t>
            </a:r>
            <a:r>
              <a:rPr lang="en-US" sz="2200" dirty="0"/>
              <a:t>controls from </a:t>
            </a:r>
            <a:r>
              <a:rPr lang="en-US" sz="2200" i="1" dirty="0" smtClean="0"/>
              <a:t>NIST </a:t>
            </a:r>
            <a:r>
              <a:rPr lang="en-US" sz="2200" i="1" dirty="0"/>
              <a:t>SP 800-53 </a:t>
            </a:r>
            <a:r>
              <a:rPr lang="en-US" sz="2200" dirty="0" smtClean="0"/>
              <a:t> </a:t>
            </a:r>
            <a:endParaRPr lang="en-US" sz="2200" dirty="0"/>
          </a:p>
          <a:p>
            <a:pPr lvl="1"/>
            <a:r>
              <a:rPr lang="en-US" dirty="0"/>
              <a:t>The number of controls for a FedRAMP assessment will contain more than a Federal Information Security Modernization Act (</a:t>
            </a:r>
            <a:r>
              <a:rPr lang="en-US" dirty="0" smtClean="0"/>
              <a:t>FISMA) </a:t>
            </a:r>
            <a:r>
              <a:rPr lang="en-US" dirty="0"/>
              <a:t>assessment</a:t>
            </a:r>
          </a:p>
          <a:p>
            <a:pPr lvl="1"/>
            <a:r>
              <a:rPr lang="en-US" dirty="0"/>
              <a:t>The goal of the </a:t>
            </a:r>
            <a:r>
              <a:rPr lang="en-US" i="1" dirty="0"/>
              <a:t>NIST SP 800-53 Rev. 4 </a:t>
            </a:r>
            <a:r>
              <a:rPr lang="en-US" dirty="0"/>
              <a:t>was to address controls and improvements for the attributes of a cloud environment</a:t>
            </a:r>
          </a:p>
          <a:p>
            <a:endParaRPr lang="en-US" dirty="0"/>
          </a:p>
        </p:txBody>
      </p:sp>
      <p:graphicFrame>
        <p:nvGraphicFramePr>
          <p:cNvPr id="22" name="Content Placeholder 10"/>
          <p:cNvGraphicFramePr>
            <a:graphicFrameLocks/>
          </p:cNvGraphicFramePr>
          <p:nvPr>
            <p:extLst>
              <p:ext uri="{D42A27DB-BD31-4B8C-83A1-F6EECF244321}">
                <p14:modId xmlns:p14="http://schemas.microsoft.com/office/powerpoint/2010/main" val="1452952444"/>
              </p:ext>
            </p:extLst>
          </p:nvPr>
        </p:nvGraphicFramePr>
        <p:xfrm>
          <a:off x="1277470" y="4532956"/>
          <a:ext cx="6091518" cy="1566998"/>
        </p:xfrm>
        <a:graphic>
          <a:graphicData uri="http://schemas.openxmlformats.org/drawingml/2006/table">
            <a:tbl>
              <a:tblPr firstRow="1" firstCol="1" bandRow="1"/>
              <a:tblGrid>
                <a:gridCol w="2160179"/>
                <a:gridCol w="1850599"/>
                <a:gridCol w="2080740"/>
              </a:tblGrid>
              <a:tr h="340178">
                <a:tc gridSpan="3">
                  <a:txBody>
                    <a:bodyPr/>
                    <a:lstStyle/>
                    <a:p>
                      <a:pPr marL="0" marR="0" algn="ctr">
                        <a:lnSpc>
                          <a:spcPct val="115000"/>
                        </a:lnSpc>
                        <a:spcBef>
                          <a:spcPts val="0"/>
                        </a:spcBef>
                        <a:spcAft>
                          <a:spcPts val="0"/>
                        </a:spcAft>
                      </a:pPr>
                      <a:r>
                        <a:rPr lang="en-US" sz="1400" b="1" u="none" strike="noStrike" kern="1200" dirty="0">
                          <a:solidFill>
                            <a:schemeClr val="lt1"/>
                          </a:solidFill>
                          <a:effectLst/>
                          <a:latin typeface="+mn-lt"/>
                          <a:ea typeface="+mn-ea"/>
                          <a:cs typeface="+mn-cs"/>
                        </a:rPr>
                        <a:t>NIST </a:t>
                      </a:r>
                      <a:r>
                        <a:rPr lang="en-US" sz="1400" b="1" u="none" strike="noStrike" kern="1200" dirty="0" smtClean="0">
                          <a:solidFill>
                            <a:schemeClr val="lt1"/>
                          </a:solidFill>
                          <a:effectLst/>
                          <a:latin typeface="+mn-lt"/>
                          <a:ea typeface="+mn-ea"/>
                          <a:cs typeface="+mn-cs"/>
                        </a:rPr>
                        <a:t>SP 800-53 </a:t>
                      </a:r>
                      <a:r>
                        <a:rPr lang="en-US" sz="1400" b="1" u="none" strike="noStrike" kern="1200" dirty="0">
                          <a:solidFill>
                            <a:schemeClr val="lt1"/>
                          </a:solidFill>
                          <a:effectLst/>
                          <a:latin typeface="+mn-lt"/>
                          <a:ea typeface="+mn-ea"/>
                          <a:cs typeface="+mn-cs"/>
                        </a:rPr>
                        <a:t>Revision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r>
              <a:tr h="326261">
                <a:tc>
                  <a:txBody>
                    <a:bodyPr/>
                    <a:lstStyle/>
                    <a:p>
                      <a:pPr marL="0" marR="0" algn="ctr">
                        <a:lnSpc>
                          <a:spcPct val="115000"/>
                        </a:lnSpc>
                        <a:spcBef>
                          <a:spcPts val="0"/>
                        </a:spcBef>
                        <a:spcAft>
                          <a:spcPts val="0"/>
                        </a:spcAft>
                      </a:pPr>
                      <a:r>
                        <a:rPr lang="en-US" sz="1400" b="1" dirty="0">
                          <a:effectLst/>
                          <a:latin typeface="Calibri"/>
                          <a:ea typeface="Calibri"/>
                          <a:cs typeface="Times New Roman"/>
                        </a:rPr>
                        <a:t>Control Sensitivity</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1400" b="1" dirty="0" smtClean="0">
                          <a:effectLst/>
                          <a:latin typeface="Calibri"/>
                          <a:ea typeface="Calibri"/>
                          <a:cs typeface="Times New Roman"/>
                        </a:rPr>
                        <a:t>FISMA*</a:t>
                      </a:r>
                    </a:p>
                    <a:p>
                      <a:pPr marL="0" marR="0" algn="ctr">
                        <a:lnSpc>
                          <a:spcPct val="115000"/>
                        </a:lnSpc>
                        <a:spcBef>
                          <a:spcPts val="0"/>
                        </a:spcBef>
                        <a:spcAft>
                          <a:spcPts val="0"/>
                        </a:spcAft>
                      </a:pPr>
                      <a:r>
                        <a:rPr lang="en-US" sz="1400" b="1" dirty="0" smtClean="0">
                          <a:effectLst/>
                          <a:latin typeface="Calibri"/>
                          <a:ea typeface="Calibri"/>
                          <a:cs typeface="Times New Roman"/>
                        </a:rPr>
                        <a:t>Controls</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en-US" sz="1400" b="1" dirty="0" smtClean="0">
                          <a:effectLst/>
                          <a:latin typeface="Calibri"/>
                          <a:ea typeface="Calibri"/>
                          <a:cs typeface="Times New Roman"/>
                        </a:rPr>
                        <a:t>FedRAMP</a:t>
                      </a:r>
                    </a:p>
                    <a:p>
                      <a:pPr marL="0" marR="0" algn="ctr">
                        <a:lnSpc>
                          <a:spcPct val="115000"/>
                        </a:lnSpc>
                        <a:spcBef>
                          <a:spcPts val="0"/>
                        </a:spcBef>
                        <a:spcAft>
                          <a:spcPts val="0"/>
                        </a:spcAft>
                      </a:pPr>
                      <a:r>
                        <a:rPr lang="en-US" sz="1400" b="1" dirty="0" smtClean="0">
                          <a:effectLst/>
                          <a:latin typeface="Calibri"/>
                          <a:ea typeface="Calibri"/>
                          <a:cs typeface="Times New Roman"/>
                        </a:rPr>
                        <a:t>Controls</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r h="234723">
                <a:tc>
                  <a:txBody>
                    <a:bodyPr/>
                    <a:lstStyle/>
                    <a:p>
                      <a:pPr marL="0" marR="0">
                        <a:lnSpc>
                          <a:spcPct val="115000"/>
                        </a:lnSpc>
                        <a:spcBef>
                          <a:spcPts val="0"/>
                        </a:spcBef>
                        <a:spcAft>
                          <a:spcPts val="0"/>
                        </a:spcAft>
                      </a:pPr>
                      <a:r>
                        <a:rPr lang="en-US" sz="1400" dirty="0">
                          <a:effectLst/>
                          <a:latin typeface="Calibri"/>
                          <a:ea typeface="Calibri"/>
                          <a:cs typeface="Times New Roman"/>
                        </a:rPr>
                        <a:t>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342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34723">
                <a:tc>
                  <a:txBody>
                    <a:bodyPr/>
                    <a:lstStyle/>
                    <a:p>
                      <a:pPr marL="0" marR="0">
                        <a:lnSpc>
                          <a:spcPct val="115000"/>
                        </a:lnSpc>
                        <a:spcBef>
                          <a:spcPts val="0"/>
                        </a:spcBef>
                        <a:spcAft>
                          <a:spcPts val="0"/>
                        </a:spcAft>
                      </a:pPr>
                      <a:r>
                        <a:rPr lang="en-US" sz="1400" dirty="0">
                          <a:effectLst/>
                          <a:latin typeface="Calibri"/>
                          <a:ea typeface="Calibri"/>
                          <a:cs typeface="Times New Roman"/>
                        </a:rPr>
                        <a:t>Moderate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325</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34723">
                <a:tc>
                  <a:txBody>
                    <a:bodyPr/>
                    <a:lstStyle/>
                    <a:p>
                      <a:pPr marL="0" marR="0">
                        <a:lnSpc>
                          <a:spcPct val="115000"/>
                        </a:lnSpc>
                        <a:spcBef>
                          <a:spcPts val="0"/>
                        </a:spcBef>
                        <a:spcAft>
                          <a:spcPts val="0"/>
                        </a:spcAft>
                      </a:pPr>
                      <a:r>
                        <a:rPr lang="en-US" sz="1400" dirty="0">
                          <a:effectLst/>
                          <a:latin typeface="Calibri"/>
                          <a:ea typeface="Calibri"/>
                          <a:cs typeface="Times New Roman"/>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125</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241717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FedRAMP Core Documentation</a:t>
            </a:r>
            <a:endParaRPr lang="en-US" dirty="0"/>
          </a:p>
        </p:txBody>
      </p:sp>
      <p:sp>
        <p:nvSpPr>
          <p:cNvPr id="3" name="Content Placeholder 2"/>
          <p:cNvSpPr>
            <a:spLocks noGrp="1"/>
          </p:cNvSpPr>
          <p:nvPr>
            <p:ph idx="1"/>
          </p:nvPr>
        </p:nvSpPr>
        <p:spPr>
          <a:xfrm>
            <a:off x="457200" y="1169896"/>
            <a:ext cx="8229600" cy="4525963"/>
          </a:xfrm>
        </p:spPr>
        <p:txBody>
          <a:bodyPr>
            <a:noAutofit/>
          </a:bodyPr>
          <a:lstStyle/>
          <a:p>
            <a:r>
              <a:rPr lang="en-US" sz="1800" dirty="0" smtClean="0"/>
              <a:t>System Security Plan (SSP)</a:t>
            </a:r>
          </a:p>
          <a:p>
            <a:pPr lvl="1"/>
            <a:r>
              <a:rPr lang="en-US" sz="1400" dirty="0" smtClean="0"/>
              <a:t>Detailed description of Control Implementation, based on NIST SP 800-53, r4</a:t>
            </a:r>
          </a:p>
          <a:p>
            <a:pPr lvl="1"/>
            <a:r>
              <a:rPr lang="en-US" sz="1400" dirty="0" smtClean="0"/>
              <a:t>Global view of how the system is structured</a:t>
            </a:r>
          </a:p>
          <a:p>
            <a:pPr lvl="1"/>
            <a:r>
              <a:rPr lang="en-US" sz="1400" dirty="0" smtClean="0"/>
              <a:t>Identifies personnel in the organization that are responsible for system security</a:t>
            </a:r>
          </a:p>
          <a:p>
            <a:pPr lvl="1"/>
            <a:r>
              <a:rPr lang="en-US" sz="1400" dirty="0" smtClean="0"/>
              <a:t>Delineates control responsibility between the customer and vendor</a:t>
            </a:r>
          </a:p>
          <a:p>
            <a:pPr lvl="1"/>
            <a:r>
              <a:rPr lang="en-US" sz="1400" dirty="0" smtClean="0"/>
              <a:t>The SSP is the key document to moving the FedRAMP assessment process forward</a:t>
            </a:r>
            <a:endParaRPr lang="en-US" sz="1100" dirty="0" smtClean="0"/>
          </a:p>
          <a:p>
            <a:r>
              <a:rPr lang="en-US" sz="1800" dirty="0" smtClean="0"/>
              <a:t>User </a:t>
            </a:r>
            <a:r>
              <a:rPr lang="en-US" sz="1800" dirty="0"/>
              <a:t>Guide </a:t>
            </a:r>
          </a:p>
          <a:p>
            <a:pPr lvl="1"/>
            <a:r>
              <a:rPr lang="en-US" sz="1400" dirty="0"/>
              <a:t>Describes how leveraging agencies use the system </a:t>
            </a:r>
          </a:p>
          <a:p>
            <a:r>
              <a:rPr lang="en-US" sz="1800" dirty="0"/>
              <a:t>Rules of Behavior </a:t>
            </a:r>
          </a:p>
          <a:p>
            <a:pPr lvl="1"/>
            <a:r>
              <a:rPr lang="en-US" sz="1400" dirty="0"/>
              <a:t>Defines the rules that describe the system user's responsibilities and expected behavior with regard to information and information system usage and access</a:t>
            </a:r>
          </a:p>
          <a:p>
            <a:r>
              <a:rPr lang="en-US" sz="1800" dirty="0"/>
              <a:t>Privacy Threshold Analysis/Privacy Impact Assessment (PTA/PIA)</a:t>
            </a:r>
          </a:p>
          <a:p>
            <a:pPr lvl="1"/>
            <a:r>
              <a:rPr lang="en-US" sz="1400" dirty="0"/>
              <a:t>This questionnaire is used to help determine if a Privacy Impact Assessment is required. </a:t>
            </a:r>
          </a:p>
          <a:p>
            <a:r>
              <a:rPr lang="en-US" sz="1800" dirty="0" smtClean="0"/>
              <a:t>Policy </a:t>
            </a:r>
            <a:r>
              <a:rPr lang="en-US" sz="1800" dirty="0"/>
              <a:t>and Procedure</a:t>
            </a:r>
          </a:p>
          <a:p>
            <a:pPr lvl="1"/>
            <a:r>
              <a:rPr lang="en-US" sz="1400" dirty="0"/>
              <a:t>Describe the CSP’s Information Security Policy that governs the system described in the SSP</a:t>
            </a:r>
          </a:p>
          <a:p>
            <a:r>
              <a:rPr lang="en-US" sz="1800" dirty="0"/>
              <a:t>Control Implementation Summary (CIS)</a:t>
            </a:r>
          </a:p>
          <a:p>
            <a:pPr lvl="1"/>
            <a:r>
              <a:rPr lang="en-US" sz="1400" dirty="0"/>
              <a:t>Includes control implementation responsibility and implementation status of </a:t>
            </a:r>
            <a:r>
              <a:rPr lang="en-US" sz="1400" dirty="0" smtClean="0"/>
              <a:t>controls</a:t>
            </a:r>
            <a:endParaRPr lang="en-US" sz="1400" dirty="0"/>
          </a:p>
        </p:txBody>
      </p:sp>
    </p:spTree>
    <p:extLst>
      <p:ext uri="{BB962C8B-B14F-4D97-AF65-F5344CB8AC3E}">
        <p14:creationId xmlns:p14="http://schemas.microsoft.com/office/powerpoint/2010/main" val="357947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FedRAMP Required Plans</a:t>
            </a:r>
            <a:endParaRPr lang="en-US" dirty="0"/>
          </a:p>
        </p:txBody>
      </p:sp>
      <p:sp>
        <p:nvSpPr>
          <p:cNvPr id="3" name="Content Placeholder 2"/>
          <p:cNvSpPr>
            <a:spLocks noGrp="1"/>
          </p:cNvSpPr>
          <p:nvPr>
            <p:ph idx="1"/>
          </p:nvPr>
        </p:nvSpPr>
        <p:spPr/>
        <p:txBody>
          <a:bodyPr>
            <a:normAutofit fontScale="92500" lnSpcReduction="20000"/>
          </a:bodyPr>
          <a:lstStyle/>
          <a:p>
            <a:pPr marL="400050"/>
            <a:r>
              <a:rPr lang="en-US" dirty="0"/>
              <a:t>Configuration Management Plan </a:t>
            </a:r>
          </a:p>
          <a:p>
            <a:pPr marL="800100" lvl="1"/>
            <a:r>
              <a:rPr lang="en-US" sz="1900" dirty="0"/>
              <a:t>This plan describes how changes to the system are managed and tracked</a:t>
            </a:r>
          </a:p>
          <a:p>
            <a:pPr marL="800100" lvl="1"/>
            <a:r>
              <a:rPr lang="en-US" sz="1900" dirty="0"/>
              <a:t>The Configuration Management Plan should be consistent with NIST SP 800-128</a:t>
            </a:r>
          </a:p>
          <a:p>
            <a:r>
              <a:rPr lang="en-US" dirty="0"/>
              <a:t>Incident Response Plan </a:t>
            </a:r>
          </a:p>
          <a:p>
            <a:pPr lvl="1"/>
            <a:r>
              <a:rPr lang="en-US" sz="1900" dirty="0"/>
              <a:t>This plan documents how incidents are detected, reported, and escalated and should include timeframes, points of contact, and how incidents are handled and remediated</a:t>
            </a:r>
          </a:p>
          <a:p>
            <a:pPr lvl="1"/>
            <a:r>
              <a:rPr lang="en-US" sz="1900" dirty="0"/>
              <a:t>The Incident Response Plan should be consistent with NIST Special Publication 800-61</a:t>
            </a:r>
          </a:p>
          <a:p>
            <a:r>
              <a:rPr lang="en-US" dirty="0"/>
              <a:t>IT Contingency Plan </a:t>
            </a:r>
          </a:p>
          <a:p>
            <a:pPr lvl="1"/>
            <a:r>
              <a:rPr lang="en-US" sz="1900" dirty="0"/>
              <a:t>This document is used to define and test interim measures to recover information system services after a disruption </a:t>
            </a:r>
          </a:p>
          <a:p>
            <a:pPr lvl="1"/>
            <a:r>
              <a:rPr lang="en-US" sz="1900" dirty="0"/>
              <a:t>The ability to prove that system data can be routinely backed up and restored within agency specified parameters is necessary to limit the effects of any disaster and the subsequent recovery efforts</a:t>
            </a:r>
          </a:p>
          <a:p>
            <a:endParaRPr lang="en-US" dirty="0"/>
          </a:p>
        </p:txBody>
      </p:sp>
    </p:spTree>
    <p:extLst>
      <p:ext uri="{BB962C8B-B14F-4D97-AF65-F5344CB8AC3E}">
        <p14:creationId xmlns:p14="http://schemas.microsoft.com/office/powerpoint/2010/main" val="2476201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a:t>
            </a:r>
            <a:r>
              <a:rPr lang="en-US" dirty="0" smtClean="0"/>
              <a:t>information on FedRAMP</a:t>
            </a:r>
            <a:endParaRPr lang="en-US" dirty="0"/>
          </a:p>
        </p:txBody>
      </p:sp>
      <p:sp>
        <p:nvSpPr>
          <p:cNvPr id="3" name="Content Placeholder 2"/>
          <p:cNvSpPr>
            <a:spLocks noGrp="1"/>
          </p:cNvSpPr>
          <p:nvPr>
            <p:ph idx="1"/>
          </p:nvPr>
        </p:nvSpPr>
        <p:spPr/>
        <p:txBody>
          <a:bodyPr>
            <a:normAutofit/>
          </a:bodyPr>
          <a:lstStyle/>
          <a:p>
            <a:r>
              <a:rPr lang="en-US" sz="1600" dirty="0"/>
              <a:t>Visit us at FedRAMP Central:     </a:t>
            </a:r>
            <a:r>
              <a:rPr lang="en-US" sz="1600" dirty="0">
                <a:hlinkClick r:id="rId2"/>
              </a:rPr>
              <a:t>www.fedrampcentral.com</a:t>
            </a:r>
            <a:r>
              <a:rPr lang="en-US" sz="1600" dirty="0"/>
              <a:t> </a:t>
            </a:r>
          </a:p>
          <a:p>
            <a:r>
              <a:rPr lang="en-US" sz="1600" dirty="0"/>
              <a:t>Learn: Coalfire provides updated educational tools, templates, news and support to help organizations address cloud security requirements</a:t>
            </a:r>
          </a:p>
          <a:p>
            <a:r>
              <a:rPr lang="en-US" sz="1600" dirty="0"/>
              <a:t>Build: Coalfire provides support in developing documentation, processes and procedures to build a secure cloud</a:t>
            </a:r>
          </a:p>
          <a:p>
            <a:r>
              <a:rPr lang="en-US" sz="1600" dirty="0"/>
              <a:t>Authorize: Coalfire provides independent assessment support, helping CSPs achieve authorization quickly and maintain an ongoing authorization</a:t>
            </a:r>
          </a:p>
          <a:p>
            <a:endParaRPr lang="en-US" sz="1600" dirty="0"/>
          </a:p>
        </p:txBody>
      </p:sp>
      <p:pic>
        <p:nvPicPr>
          <p:cNvPr id="4" name="Picture 3"/>
          <p:cNvPicPr>
            <a:picLocks noChangeAspect="1"/>
          </p:cNvPicPr>
          <p:nvPr/>
        </p:nvPicPr>
        <p:blipFill rotWithShape="1">
          <a:blip r:embed="rId3"/>
          <a:srcRect l="22833" t="13199" r="22938" b="9748"/>
          <a:stretch/>
        </p:blipFill>
        <p:spPr>
          <a:xfrm>
            <a:off x="2667000" y="3505200"/>
            <a:ext cx="3886200" cy="3104451"/>
          </a:xfrm>
          <a:prstGeom prst="rect">
            <a:avLst/>
          </a:prstGeom>
          <a:ln>
            <a:solidFill>
              <a:schemeClr val="tx1"/>
            </a:solidFill>
          </a:ln>
        </p:spPr>
      </p:pic>
    </p:spTree>
    <p:extLst>
      <p:ext uri="{BB962C8B-B14F-4D97-AF65-F5344CB8AC3E}">
        <p14:creationId xmlns:p14="http://schemas.microsoft.com/office/powerpoint/2010/main" val="2014659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About Coalfire</a:t>
            </a:r>
          </a:p>
          <a:p>
            <a:r>
              <a:rPr lang="en-US" dirty="0" smtClean="0">
                <a:solidFill>
                  <a:schemeClr val="bg1">
                    <a:lumMod val="50000"/>
                  </a:schemeClr>
                </a:solidFill>
              </a:rPr>
              <a:t>Industry Cybersecurity </a:t>
            </a:r>
            <a:r>
              <a:rPr lang="en-US" dirty="0">
                <a:solidFill>
                  <a:schemeClr val="bg1">
                    <a:lumMod val="50000"/>
                  </a:schemeClr>
                </a:solidFill>
              </a:rPr>
              <a:t>T</a:t>
            </a:r>
            <a:r>
              <a:rPr lang="en-US" dirty="0" smtClean="0">
                <a:solidFill>
                  <a:schemeClr val="bg1">
                    <a:lumMod val="50000"/>
                  </a:schemeClr>
                </a:solidFill>
              </a:rPr>
              <a:t>rends</a:t>
            </a:r>
          </a:p>
          <a:p>
            <a:r>
              <a:rPr lang="en-US" dirty="0" smtClean="0">
                <a:solidFill>
                  <a:schemeClr val="bg1">
                    <a:lumMod val="50000"/>
                  </a:schemeClr>
                </a:solidFill>
              </a:rPr>
              <a:t>Federal </a:t>
            </a:r>
            <a:r>
              <a:rPr lang="en-US" dirty="0">
                <a:solidFill>
                  <a:schemeClr val="bg1">
                    <a:lumMod val="50000"/>
                  </a:schemeClr>
                </a:solidFill>
              </a:rPr>
              <a:t>Cybersecurity </a:t>
            </a:r>
            <a:r>
              <a:rPr lang="en-US" dirty="0" smtClean="0">
                <a:solidFill>
                  <a:schemeClr val="bg1">
                    <a:lumMod val="50000"/>
                  </a:schemeClr>
                </a:solidFill>
              </a:rPr>
              <a:t>Trends</a:t>
            </a:r>
          </a:p>
          <a:p>
            <a:r>
              <a:rPr lang="en-US" dirty="0" smtClean="0">
                <a:solidFill>
                  <a:schemeClr val="bg1">
                    <a:lumMod val="50000"/>
                  </a:schemeClr>
                </a:solidFill>
              </a:rPr>
              <a:t>FedRAMP</a:t>
            </a:r>
          </a:p>
          <a:p>
            <a:r>
              <a:rPr lang="en-US" dirty="0" smtClean="0">
                <a:solidFill>
                  <a:schemeClr val="accent1"/>
                </a:solidFill>
              </a:rPr>
              <a:t>Immediate Actions</a:t>
            </a:r>
          </a:p>
          <a:p>
            <a:endParaRPr lang="en-US" dirty="0"/>
          </a:p>
        </p:txBody>
      </p:sp>
    </p:spTree>
    <p:extLst>
      <p:ext uri="{BB962C8B-B14F-4D97-AF65-F5344CB8AC3E}">
        <p14:creationId xmlns:p14="http://schemas.microsoft.com/office/powerpoint/2010/main" val="2301159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Actions for Your Organization</a:t>
            </a:r>
            <a:endParaRPr lang="en-US" dirty="0"/>
          </a:p>
        </p:txBody>
      </p:sp>
      <p:sp>
        <p:nvSpPr>
          <p:cNvPr id="3" name="Content Placeholder 2"/>
          <p:cNvSpPr>
            <a:spLocks noGrp="1"/>
          </p:cNvSpPr>
          <p:nvPr>
            <p:ph idx="1"/>
          </p:nvPr>
        </p:nvSpPr>
        <p:spPr/>
        <p:txBody>
          <a:bodyPr/>
          <a:lstStyle/>
          <a:p>
            <a:r>
              <a:rPr lang="en-US" dirty="0" smtClean="0"/>
              <a:t>Know your current state (what you have)</a:t>
            </a:r>
          </a:p>
          <a:p>
            <a:endParaRPr lang="en-US" dirty="0" smtClean="0"/>
          </a:p>
          <a:p>
            <a:r>
              <a:rPr lang="en-US" dirty="0" smtClean="0"/>
              <a:t>Perform least privilege analysis</a:t>
            </a:r>
          </a:p>
          <a:p>
            <a:endParaRPr lang="en-US" dirty="0" smtClean="0"/>
          </a:p>
          <a:p>
            <a:r>
              <a:rPr lang="en-US" dirty="0" smtClean="0"/>
              <a:t>Initiate a data discovery process to understand your sensitive </a:t>
            </a:r>
            <a:r>
              <a:rPr lang="en-US" dirty="0"/>
              <a:t>data </a:t>
            </a:r>
            <a:endParaRPr lang="en-US" dirty="0" smtClean="0"/>
          </a:p>
          <a:p>
            <a:endParaRPr lang="en-US" dirty="0" smtClean="0"/>
          </a:p>
          <a:p>
            <a:r>
              <a:rPr lang="en-US" dirty="0" smtClean="0"/>
              <a:t>Update your vulnerability assessment</a:t>
            </a:r>
          </a:p>
          <a:p>
            <a:endParaRPr lang="en-US" dirty="0" smtClean="0"/>
          </a:p>
          <a:p>
            <a:r>
              <a:rPr lang="en-US" dirty="0" smtClean="0"/>
              <a:t>Perform </a:t>
            </a:r>
            <a:r>
              <a:rPr lang="en-US" dirty="0"/>
              <a:t>phishing attack for awareness &amp; </a:t>
            </a:r>
            <a:r>
              <a:rPr lang="en-US" dirty="0" smtClean="0"/>
              <a:t>training</a:t>
            </a:r>
            <a:endParaRPr lang="en-US" dirty="0"/>
          </a:p>
          <a:p>
            <a:endParaRPr lang="en-US" dirty="0"/>
          </a:p>
        </p:txBody>
      </p:sp>
    </p:spTree>
    <p:extLst>
      <p:ext uri="{BB962C8B-B14F-4D97-AF65-F5344CB8AC3E}">
        <p14:creationId xmlns:p14="http://schemas.microsoft.com/office/powerpoint/2010/main" val="88089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519" y="806704"/>
            <a:ext cx="8229600" cy="509133"/>
          </a:xfrm>
        </p:spPr>
        <p:txBody>
          <a:bodyPr>
            <a:normAutofit fontScale="90000"/>
          </a:bodyPr>
          <a:lstStyle/>
          <a:p>
            <a:pPr algn="ctr"/>
            <a:r>
              <a:rPr lang="en-US" dirty="0" smtClean="0"/>
              <a:t>Questions?</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27D96D5-C738-4F89-AF1C-2C8DD0F64347}" type="slidenum">
              <a:rPr lang="en-US" smtClean="0">
                <a:solidFill>
                  <a:prstClr val="black">
                    <a:tint val="75000"/>
                  </a:prstClr>
                </a:solidFill>
              </a:rPr>
              <a:pPr/>
              <a:t>28</a:t>
            </a:fld>
            <a:endParaRPr lang="en-US" dirty="0">
              <a:solidFill>
                <a:prstClr val="black">
                  <a:tint val="75000"/>
                </a:prstClr>
              </a:solidFill>
            </a:endParaRPr>
          </a:p>
        </p:txBody>
      </p:sp>
      <p:sp>
        <p:nvSpPr>
          <p:cNvPr id="8" name="TextBox 7"/>
          <p:cNvSpPr txBox="1"/>
          <p:nvPr/>
        </p:nvSpPr>
        <p:spPr>
          <a:xfrm>
            <a:off x="3048000" y="1819779"/>
            <a:ext cx="3024188" cy="2862322"/>
          </a:xfrm>
          <a:prstGeom prst="rect">
            <a:avLst/>
          </a:prstGeom>
          <a:noFill/>
        </p:spPr>
        <p:txBody>
          <a:bodyPr wrap="square" rtlCol="0">
            <a:spAutoFit/>
          </a:bodyPr>
          <a:lstStyle/>
          <a:p>
            <a:r>
              <a:rPr lang="en-US" b="1" dirty="0"/>
              <a:t>Abel </a:t>
            </a:r>
            <a:r>
              <a:rPr lang="en-US" b="1" dirty="0" smtClean="0"/>
              <a:t>Sussman</a:t>
            </a:r>
          </a:p>
          <a:p>
            <a:r>
              <a:rPr lang="en-US" dirty="0" smtClean="0"/>
              <a:t>Director</a:t>
            </a:r>
            <a:r>
              <a:rPr lang="en-US" dirty="0"/>
              <a:t>, Technology Advisory &amp; Assessment Services</a:t>
            </a:r>
          </a:p>
          <a:p>
            <a:r>
              <a:rPr lang="en-US" dirty="0"/>
              <a:t>7927 Jones Branch Drive, Suite </a:t>
            </a:r>
            <a:r>
              <a:rPr lang="en-US" dirty="0" smtClean="0"/>
              <a:t>2250</a:t>
            </a:r>
            <a:endParaRPr lang="en-US" dirty="0"/>
          </a:p>
          <a:p>
            <a:r>
              <a:rPr lang="en-US" dirty="0"/>
              <a:t>McLean, </a:t>
            </a:r>
            <a:r>
              <a:rPr lang="en-US" dirty="0" smtClean="0"/>
              <a:t>VA 22102</a:t>
            </a:r>
            <a:endParaRPr lang="en-US" dirty="0"/>
          </a:p>
          <a:p>
            <a:r>
              <a:rPr lang="en-US" dirty="0"/>
              <a:t>Tel (O): </a:t>
            </a:r>
            <a:r>
              <a:rPr lang="en-US" dirty="0" smtClean="0"/>
              <a:t>703-720-7717 </a:t>
            </a:r>
            <a:endParaRPr lang="en-US" dirty="0"/>
          </a:p>
          <a:p>
            <a:r>
              <a:rPr lang="en-US" dirty="0" smtClean="0"/>
              <a:t>Abel.sussman@coalfire.com</a:t>
            </a:r>
            <a:endParaRPr lang="en-US" dirty="0"/>
          </a:p>
          <a:p>
            <a:endParaRPr lang="en-US" dirty="0"/>
          </a:p>
          <a:p>
            <a:endParaRPr lang="en-US" dirty="0"/>
          </a:p>
        </p:txBody>
      </p:sp>
      <p:pic>
        <p:nvPicPr>
          <p:cNvPr id="16" name="Picture 2" descr="http://4.bp.blogspot.com/-GqLQyqapfgY/T2IfEwcEnpI/AAAAAAAAPmw/mRccOZtbgz4/s1600/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378" y="4420823"/>
            <a:ext cx="3061447" cy="229588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5867400" y="1803975"/>
            <a:ext cx="3200399" cy="2585323"/>
          </a:xfrm>
          <a:prstGeom prst="rect">
            <a:avLst/>
          </a:prstGeom>
          <a:noFill/>
        </p:spPr>
        <p:txBody>
          <a:bodyPr wrap="square" rtlCol="0">
            <a:spAutoFit/>
          </a:bodyPr>
          <a:lstStyle/>
          <a:p>
            <a:r>
              <a:rPr lang="en-US" b="1" dirty="0" smtClean="0"/>
              <a:t>Dan Choi</a:t>
            </a:r>
            <a:endParaRPr lang="en-US" b="1" dirty="0"/>
          </a:p>
          <a:p>
            <a:r>
              <a:rPr lang="en-US" dirty="0"/>
              <a:t>Director, Technology Advisory &amp; Assessment Services</a:t>
            </a:r>
          </a:p>
          <a:p>
            <a:r>
              <a:rPr lang="en-US" dirty="0"/>
              <a:t>7927 Jones Branch Drive, Suite 2250</a:t>
            </a:r>
          </a:p>
          <a:p>
            <a:r>
              <a:rPr lang="en-US" dirty="0"/>
              <a:t>McLean, VA 22102</a:t>
            </a:r>
          </a:p>
          <a:p>
            <a:r>
              <a:rPr lang="en-US" dirty="0"/>
              <a:t>Tel (O): </a:t>
            </a:r>
            <a:r>
              <a:rPr lang="en-US" dirty="0" smtClean="0"/>
              <a:t>703-720-7718 </a:t>
            </a:r>
            <a:endParaRPr lang="en-US" dirty="0"/>
          </a:p>
          <a:p>
            <a:r>
              <a:rPr lang="en-US" dirty="0" smtClean="0"/>
              <a:t>Dan.choi@coalfire.com</a:t>
            </a:r>
            <a:endParaRPr lang="en-US" dirty="0"/>
          </a:p>
          <a:p>
            <a:endParaRPr lang="en-US" dirty="0"/>
          </a:p>
        </p:txBody>
      </p:sp>
      <p:sp>
        <p:nvSpPr>
          <p:cNvPr id="11" name="TextBox 10"/>
          <p:cNvSpPr txBox="1"/>
          <p:nvPr/>
        </p:nvSpPr>
        <p:spPr>
          <a:xfrm>
            <a:off x="371474" y="1819779"/>
            <a:ext cx="2852738" cy="3139321"/>
          </a:xfrm>
          <a:prstGeom prst="rect">
            <a:avLst/>
          </a:prstGeom>
          <a:noFill/>
        </p:spPr>
        <p:txBody>
          <a:bodyPr wrap="square" rtlCol="0">
            <a:spAutoFit/>
          </a:bodyPr>
          <a:lstStyle/>
          <a:p>
            <a:r>
              <a:rPr lang="en-US" b="1" dirty="0" smtClean="0"/>
              <a:t>Nick Son</a:t>
            </a:r>
          </a:p>
          <a:p>
            <a:r>
              <a:rPr lang="en-US" dirty="0" smtClean="0"/>
              <a:t>Managing Director</a:t>
            </a:r>
            <a:r>
              <a:rPr lang="en-US" dirty="0"/>
              <a:t>, Technology Advisory &amp; Assessment Services</a:t>
            </a:r>
          </a:p>
          <a:p>
            <a:r>
              <a:rPr lang="en-US" dirty="0"/>
              <a:t>7927 Jones Branch Drive, Suite </a:t>
            </a:r>
            <a:r>
              <a:rPr lang="en-US" dirty="0" smtClean="0"/>
              <a:t>2250</a:t>
            </a:r>
            <a:endParaRPr lang="en-US" dirty="0"/>
          </a:p>
          <a:p>
            <a:r>
              <a:rPr lang="en-US" dirty="0"/>
              <a:t>McLean, </a:t>
            </a:r>
            <a:r>
              <a:rPr lang="en-US" dirty="0" smtClean="0"/>
              <a:t>VA 22102</a:t>
            </a:r>
            <a:endParaRPr lang="en-US" dirty="0"/>
          </a:p>
          <a:p>
            <a:r>
              <a:rPr lang="en-US" dirty="0"/>
              <a:t>Tel (O): </a:t>
            </a:r>
            <a:r>
              <a:rPr lang="en-US" dirty="0" smtClean="0"/>
              <a:t>703-720-4010 </a:t>
            </a:r>
            <a:endParaRPr lang="en-US" dirty="0"/>
          </a:p>
          <a:p>
            <a:r>
              <a:rPr lang="en-US" dirty="0" smtClean="0"/>
              <a:t>Nick.son@coalfire.com</a:t>
            </a:r>
            <a:endParaRPr lang="en-US" dirty="0"/>
          </a:p>
          <a:p>
            <a:endParaRPr lang="en-US" dirty="0"/>
          </a:p>
          <a:p>
            <a:endParaRPr lang="en-US" dirty="0"/>
          </a:p>
        </p:txBody>
      </p:sp>
    </p:spTree>
    <p:extLst>
      <p:ext uri="{BB962C8B-B14F-4D97-AF65-F5344CB8AC3E}">
        <p14:creationId xmlns:p14="http://schemas.microsoft.com/office/powerpoint/2010/main" val="3930999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Audit &amp; Assessment Services</a:t>
            </a:r>
            <a:endParaRPr lang="en-US" dirty="0"/>
          </a:p>
        </p:txBody>
      </p:sp>
      <p:sp>
        <p:nvSpPr>
          <p:cNvPr id="3" name="Content Placeholder 2"/>
          <p:cNvSpPr>
            <a:spLocks noGrp="1"/>
          </p:cNvSpPr>
          <p:nvPr>
            <p:ph idx="1"/>
          </p:nvPr>
        </p:nvSpPr>
        <p:spPr>
          <a:xfrm>
            <a:off x="457200" y="1034726"/>
            <a:ext cx="8458199" cy="5091437"/>
          </a:xfrm>
        </p:spPr>
        <p:txBody>
          <a:bodyPr>
            <a:normAutofit/>
          </a:bodyPr>
          <a:lstStyle/>
          <a:p>
            <a:pPr marL="0" indent="0" algn="ctr">
              <a:buNone/>
            </a:pPr>
            <a:r>
              <a:rPr lang="en-US" dirty="0" smtClean="0"/>
              <a:t>Coalfire provides comprehensive audit and assessments across major industry and governmental mandates; individually or as part of a consolidated program</a:t>
            </a:r>
          </a:p>
          <a:p>
            <a:pPr marL="0" indent="0" algn="ctr">
              <a:buNone/>
            </a:pPr>
            <a:endParaRPr lang="en-US" dirty="0"/>
          </a:p>
        </p:txBody>
      </p:sp>
      <p:pic>
        <p:nvPicPr>
          <p:cNvPr id="9" name="Picture 8"/>
          <p:cNvPicPr>
            <a:picLocks noChangeAspect="1"/>
          </p:cNvPicPr>
          <p:nvPr/>
        </p:nvPicPr>
        <p:blipFill>
          <a:blip r:embed="rId2"/>
          <a:stretch>
            <a:fillRect/>
          </a:stretch>
        </p:blipFill>
        <p:spPr>
          <a:xfrm>
            <a:off x="724698" y="2407024"/>
            <a:ext cx="7693160" cy="37226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About Coalfire</a:t>
            </a:r>
          </a:p>
          <a:p>
            <a:r>
              <a:rPr lang="en-US" dirty="0" smtClean="0">
                <a:solidFill>
                  <a:schemeClr val="accent1"/>
                </a:solidFill>
              </a:rPr>
              <a:t>Industry Cybersecurity </a:t>
            </a:r>
            <a:r>
              <a:rPr lang="en-US" dirty="0">
                <a:solidFill>
                  <a:schemeClr val="accent1"/>
                </a:solidFill>
              </a:rPr>
              <a:t>T</a:t>
            </a:r>
            <a:r>
              <a:rPr lang="en-US" dirty="0" smtClean="0">
                <a:solidFill>
                  <a:schemeClr val="accent1"/>
                </a:solidFill>
              </a:rPr>
              <a:t>rends</a:t>
            </a:r>
          </a:p>
          <a:p>
            <a:r>
              <a:rPr lang="en-US" dirty="0" smtClean="0"/>
              <a:t>Federal </a:t>
            </a:r>
            <a:r>
              <a:rPr lang="en-US" dirty="0"/>
              <a:t>Cybersecurity </a:t>
            </a:r>
            <a:r>
              <a:rPr lang="en-US" dirty="0" smtClean="0"/>
              <a:t>Trends</a:t>
            </a:r>
          </a:p>
          <a:p>
            <a:r>
              <a:rPr lang="en-US" dirty="0" smtClean="0"/>
              <a:t>FedRAMP</a:t>
            </a:r>
          </a:p>
          <a:p>
            <a:r>
              <a:rPr lang="en-US" dirty="0" smtClean="0"/>
              <a:t>Immediate Actions</a:t>
            </a:r>
          </a:p>
          <a:p>
            <a:endParaRPr lang="en-US" dirty="0"/>
          </a:p>
        </p:txBody>
      </p:sp>
    </p:spTree>
    <p:extLst>
      <p:ext uri="{BB962C8B-B14F-4D97-AF65-F5344CB8AC3E}">
        <p14:creationId xmlns:p14="http://schemas.microsoft.com/office/powerpoint/2010/main" val="224288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Cybersecurity Growth </a:t>
            </a:r>
            <a:endParaRPr lang="en-US" dirty="0"/>
          </a:p>
        </p:txBody>
      </p:sp>
      <p:sp>
        <p:nvSpPr>
          <p:cNvPr id="3" name="Content Placeholder 2"/>
          <p:cNvSpPr>
            <a:spLocks noGrp="1"/>
          </p:cNvSpPr>
          <p:nvPr>
            <p:ph idx="1"/>
          </p:nvPr>
        </p:nvSpPr>
        <p:spPr>
          <a:xfrm>
            <a:off x="457200" y="1600201"/>
            <a:ext cx="8229600" cy="3886200"/>
          </a:xfrm>
        </p:spPr>
        <p:txBody>
          <a:bodyPr>
            <a:normAutofit/>
          </a:bodyPr>
          <a:lstStyle/>
          <a:p>
            <a:r>
              <a:rPr lang="en-US" sz="2000" dirty="0"/>
              <a:t>Market research firm Gartner says global spending on IT security is set to increase 8.2 percent in 2015 to $77 billion, and the world will spend $101 billion on information security in 2018.</a:t>
            </a:r>
          </a:p>
          <a:p>
            <a:r>
              <a:rPr lang="en-US" sz="2000" dirty="0"/>
              <a:t>The cyber security market is estimated to grow to $170 billion (USD) by 2020, at a Compound Annual Growth Rate (CAGR) of 9.8 percent from 2015 to 2020, according to a report from Markets and Markets. The aerospace, defense, and intelligence vertical continues to be the largest contributor to cybersecurity solutions.</a:t>
            </a:r>
          </a:p>
          <a:p>
            <a:r>
              <a:rPr lang="en-US" sz="2000" dirty="0"/>
              <a:t>The “PwC Global State of Information Security Survey 2015” found that U.S. information security budgets have grown at almost double the rate of IT budgets over the last two years</a:t>
            </a:r>
          </a:p>
        </p:txBody>
      </p:sp>
      <p:sp>
        <p:nvSpPr>
          <p:cNvPr id="4" name="TextBox 3"/>
          <p:cNvSpPr txBox="1"/>
          <p:nvPr/>
        </p:nvSpPr>
        <p:spPr>
          <a:xfrm>
            <a:off x="327546" y="5809740"/>
            <a:ext cx="8603958" cy="307777"/>
          </a:xfrm>
          <a:prstGeom prst="rect">
            <a:avLst/>
          </a:prstGeom>
          <a:noFill/>
        </p:spPr>
        <p:txBody>
          <a:bodyPr wrap="none" rtlCol="0">
            <a:spAutoFit/>
          </a:bodyPr>
          <a:lstStyle/>
          <a:p>
            <a:r>
              <a:rPr lang="en-US" sz="1400" dirty="0"/>
              <a:t>Sources: </a:t>
            </a:r>
            <a:r>
              <a:rPr lang="en-US" sz="1400" dirty="0" smtClean="0"/>
              <a:t>	Cybersecurity </a:t>
            </a:r>
            <a:r>
              <a:rPr lang="en-US" sz="1400" dirty="0"/>
              <a:t>Ventures market </a:t>
            </a:r>
            <a:r>
              <a:rPr lang="en-US" sz="1400" dirty="0" smtClean="0"/>
              <a:t>report  </a:t>
            </a:r>
            <a:r>
              <a:rPr lang="en-US" sz="1400" dirty="0" smtClean="0">
                <a:hlinkClick r:id="rId2"/>
              </a:rPr>
              <a:t>http</a:t>
            </a:r>
            <a:r>
              <a:rPr lang="en-US" sz="1400" dirty="0">
                <a:hlinkClick r:id="rId2"/>
              </a:rPr>
              <a:t>://cybersecurityventures.com/cybersecurity-market-report</a:t>
            </a:r>
            <a:r>
              <a:rPr lang="en-US" sz="1400" dirty="0" smtClean="0">
                <a:hlinkClick r:id="rId2"/>
              </a:rPr>
              <a:t>/</a:t>
            </a:r>
            <a:endParaRPr lang="en-US" sz="1400" dirty="0" smtClean="0"/>
          </a:p>
        </p:txBody>
      </p:sp>
    </p:spTree>
    <p:extLst>
      <p:ext uri="{BB962C8B-B14F-4D97-AF65-F5344CB8AC3E}">
        <p14:creationId xmlns:p14="http://schemas.microsoft.com/office/powerpoint/2010/main" val="1062890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norcommercial.com/wp-content/uploads/2015/01/BusinessMeeting_3.jpg"/>
          <p:cNvPicPr>
            <a:picLocks noChangeAspect="1" noChangeArrowheads="1"/>
          </p:cNvPicPr>
          <p:nvPr/>
        </p:nvPicPr>
        <p:blipFill rotWithShape="1">
          <a:blip r:embed="rId2">
            <a:extLst>
              <a:ext uri="{28A0092B-C50C-407E-A947-70E740481C1C}">
                <a14:useLocalDpi xmlns:a14="http://schemas.microsoft.com/office/drawing/2010/main" val="0"/>
              </a:ext>
            </a:extLst>
          </a:blip>
          <a:srcRect l="14290" r="-14290"/>
          <a:stretch/>
        </p:blipFill>
        <p:spPr bwMode="auto">
          <a:xfrm>
            <a:off x="9060" y="2051064"/>
            <a:ext cx="4942464" cy="34975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t">
            <a:normAutofit/>
          </a:bodyPr>
          <a:lstStyle/>
          <a:p>
            <a:r>
              <a:rPr lang="en-US" sz="3556" dirty="0" smtClean="0">
                <a:solidFill>
                  <a:schemeClr val="bg1">
                    <a:lumMod val="50000"/>
                  </a:schemeClr>
                </a:solidFill>
                <a:latin typeface="Arial" pitchFamily="127" charset="0"/>
                <a:ea typeface="Arial" pitchFamily="127" charset="0"/>
                <a:cs typeface="Arial" pitchFamily="127" charset="0"/>
              </a:rPr>
              <a:t>Cybersecurity Drivers</a:t>
            </a:r>
            <a:endParaRPr lang="en-US" dirty="0"/>
          </a:p>
        </p:txBody>
      </p:sp>
      <p:cxnSp>
        <p:nvCxnSpPr>
          <p:cNvPr id="20" name="Straight Connector 19"/>
          <p:cNvCxnSpPr/>
          <p:nvPr/>
        </p:nvCxnSpPr>
        <p:spPr>
          <a:xfrm>
            <a:off x="4271820" y="2767012"/>
            <a:ext cx="4872180" cy="1588"/>
          </a:xfrm>
          <a:prstGeom prst="line">
            <a:avLst/>
          </a:prstGeom>
          <a:effectLst>
            <a:outerShdw blurRad="50800" dist="25400" dir="2700000">
              <a:srgbClr val="000000">
                <a:alpha val="25000"/>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271820" y="3224212"/>
            <a:ext cx="4872180" cy="32903"/>
          </a:xfrm>
          <a:prstGeom prst="line">
            <a:avLst/>
          </a:prstGeom>
          <a:effectLst>
            <a:outerShdw blurRad="50800" dist="25400" dir="2700000">
              <a:srgbClr val="000000">
                <a:alpha val="25000"/>
              </a:srgbClr>
            </a:outerShdw>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271820" y="3678236"/>
            <a:ext cx="4872180" cy="1588"/>
          </a:xfrm>
          <a:prstGeom prst="line">
            <a:avLst/>
          </a:prstGeom>
          <a:effectLst>
            <a:outerShdw blurRad="50800" dist="25400" dir="2700000">
              <a:srgbClr val="000000">
                <a:alpha val="25000"/>
              </a:srgbClr>
            </a:outerShdw>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271820" y="4132260"/>
            <a:ext cx="4872180" cy="20638"/>
          </a:xfrm>
          <a:prstGeom prst="line">
            <a:avLst/>
          </a:prstGeom>
          <a:effectLst>
            <a:outerShdw blurRad="50800" dist="25400" dir="2700000">
              <a:srgbClr val="000000">
                <a:alpha val="25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271820" y="4589460"/>
            <a:ext cx="4872180" cy="25401"/>
          </a:xfrm>
          <a:prstGeom prst="line">
            <a:avLst/>
          </a:prstGeom>
          <a:effectLst>
            <a:outerShdw blurRad="50800" dist="25400" dir="2700000">
              <a:srgbClr val="000000">
                <a:alpha val="25000"/>
              </a:srgbClr>
            </a:outerShdw>
          </a:effectLst>
        </p:spPr>
        <p:style>
          <a:lnRef idx="2">
            <a:schemeClr val="accent1"/>
          </a:lnRef>
          <a:fillRef idx="0">
            <a:schemeClr val="accent1"/>
          </a:fillRef>
          <a:effectRef idx="1">
            <a:schemeClr val="accent1"/>
          </a:effectRef>
          <a:fontRef idx="minor">
            <a:schemeClr val="tx1"/>
          </a:fontRef>
        </p:style>
      </p:cxnSp>
      <p:sp>
        <p:nvSpPr>
          <p:cNvPr id="32" name="Content Placeholder 2"/>
          <p:cNvSpPr txBox="1">
            <a:spLocks/>
          </p:cNvSpPr>
          <p:nvPr/>
        </p:nvSpPr>
        <p:spPr>
          <a:xfrm>
            <a:off x="4271820" y="2413745"/>
            <a:ext cx="4762500" cy="381000"/>
          </a:xfrm>
          <a:prstGeom prst="rect">
            <a:avLst/>
          </a:prstGeom>
        </p:spPr>
        <p:txBody>
          <a:bodyPr vert="horz" lIns="91440" tIns="45720" rIns="91440" bIns="45720" rtlCol="0">
            <a:noAutofit/>
          </a:bodyPr>
          <a:lstStyle/>
          <a:p>
            <a:pPr marL="342900" lvl="0" algn="r">
              <a:spcBef>
                <a:spcPct val="20000"/>
              </a:spcBef>
              <a:defRPr/>
            </a:pPr>
            <a:r>
              <a:rPr lang="en-US" dirty="0" smtClean="0">
                <a:solidFill>
                  <a:srgbClr val="7F7F7F"/>
                </a:solidFill>
                <a:latin typeface="Arial"/>
                <a:cs typeface="Arial"/>
              </a:rPr>
              <a:t>Increasing Cyber </a:t>
            </a:r>
            <a:r>
              <a:rPr lang="en-US" dirty="0">
                <a:solidFill>
                  <a:srgbClr val="7F7F7F"/>
                </a:solidFill>
                <a:latin typeface="Arial"/>
                <a:cs typeface="Arial"/>
              </a:rPr>
              <a:t>T</a:t>
            </a:r>
            <a:r>
              <a:rPr lang="en-US" dirty="0" smtClean="0">
                <a:solidFill>
                  <a:srgbClr val="7F7F7F"/>
                </a:solidFill>
                <a:latin typeface="Arial"/>
                <a:cs typeface="Arial"/>
              </a:rPr>
              <a:t>hreats</a:t>
            </a:r>
          </a:p>
        </p:txBody>
      </p:sp>
      <p:sp>
        <p:nvSpPr>
          <p:cNvPr id="33" name="Content Placeholder 2"/>
          <p:cNvSpPr txBox="1">
            <a:spLocks/>
          </p:cNvSpPr>
          <p:nvPr/>
        </p:nvSpPr>
        <p:spPr>
          <a:xfrm>
            <a:off x="4271820" y="4227133"/>
            <a:ext cx="4762500" cy="381000"/>
          </a:xfrm>
          <a:prstGeom prst="rect">
            <a:avLst/>
          </a:prstGeom>
        </p:spPr>
        <p:txBody>
          <a:bodyPr vert="horz" lIns="91440" tIns="45720" rIns="91440" bIns="45720" rtlCol="0">
            <a:noAutofit/>
          </a:bodyPr>
          <a:lstStyle/>
          <a:p>
            <a:pPr marL="342900" lvl="0" algn="r">
              <a:spcBef>
                <a:spcPct val="20000"/>
              </a:spcBef>
              <a:defRPr/>
            </a:pPr>
            <a:r>
              <a:rPr lang="en-US" dirty="0" smtClean="0">
                <a:solidFill>
                  <a:srgbClr val="7F7F7F"/>
                </a:solidFill>
                <a:latin typeface="Arial"/>
                <a:cs typeface="Arial"/>
              </a:rPr>
              <a:t>More demanding regulatory requirements</a:t>
            </a:r>
          </a:p>
        </p:txBody>
      </p:sp>
      <p:sp>
        <p:nvSpPr>
          <p:cNvPr id="35" name="Content Placeholder 2"/>
          <p:cNvSpPr txBox="1">
            <a:spLocks/>
          </p:cNvSpPr>
          <p:nvPr/>
        </p:nvSpPr>
        <p:spPr>
          <a:xfrm>
            <a:off x="4271820" y="2798063"/>
            <a:ext cx="4762500" cy="381000"/>
          </a:xfrm>
          <a:prstGeom prst="rect">
            <a:avLst/>
          </a:prstGeom>
        </p:spPr>
        <p:txBody>
          <a:bodyPr vert="horz" lIns="91440" tIns="45720" rIns="91440" bIns="45720" rtlCol="0">
            <a:noAutofit/>
          </a:bodyPr>
          <a:lstStyle/>
          <a:p>
            <a:pPr marL="342900" lvl="0" algn="r">
              <a:spcBef>
                <a:spcPct val="20000"/>
              </a:spcBef>
              <a:defRPr/>
            </a:pPr>
            <a:r>
              <a:rPr lang="en-US" dirty="0" smtClean="0">
                <a:solidFill>
                  <a:srgbClr val="7F7F7F"/>
                </a:solidFill>
                <a:latin typeface="Arial"/>
                <a:cs typeface="Arial"/>
              </a:rPr>
              <a:t>Bring Your Own Device and Mobile</a:t>
            </a:r>
          </a:p>
        </p:txBody>
      </p:sp>
      <p:sp>
        <p:nvSpPr>
          <p:cNvPr id="36" name="Content Placeholder 2"/>
          <p:cNvSpPr txBox="1">
            <a:spLocks/>
          </p:cNvSpPr>
          <p:nvPr/>
        </p:nvSpPr>
        <p:spPr>
          <a:xfrm>
            <a:off x="4271820" y="3261757"/>
            <a:ext cx="4762500" cy="381000"/>
          </a:xfrm>
          <a:prstGeom prst="rect">
            <a:avLst/>
          </a:prstGeom>
        </p:spPr>
        <p:txBody>
          <a:bodyPr vert="horz" lIns="91440" tIns="45720" rIns="91440" bIns="45720" rtlCol="0">
            <a:noAutofit/>
          </a:bodyPr>
          <a:lstStyle/>
          <a:p>
            <a:pPr marL="342900" lvl="0" algn="r">
              <a:spcBef>
                <a:spcPct val="20000"/>
              </a:spcBef>
              <a:defRPr/>
            </a:pPr>
            <a:r>
              <a:rPr lang="en-US" dirty="0" smtClean="0">
                <a:solidFill>
                  <a:srgbClr val="7F7F7F"/>
                </a:solidFill>
                <a:latin typeface="Arial"/>
                <a:cs typeface="Arial"/>
              </a:rPr>
              <a:t>Internet of Things</a:t>
            </a:r>
          </a:p>
        </p:txBody>
      </p:sp>
      <p:sp>
        <p:nvSpPr>
          <p:cNvPr id="40" name="Content Placeholder 2"/>
          <p:cNvSpPr txBox="1">
            <a:spLocks/>
          </p:cNvSpPr>
          <p:nvPr/>
        </p:nvSpPr>
        <p:spPr>
          <a:xfrm>
            <a:off x="3557602" y="3727760"/>
            <a:ext cx="5476718" cy="381000"/>
          </a:xfrm>
          <a:prstGeom prst="rect">
            <a:avLst/>
          </a:prstGeom>
        </p:spPr>
        <p:txBody>
          <a:bodyPr vert="horz" lIns="91440" tIns="45720" rIns="91440" bIns="45720" rtlCol="0">
            <a:noAutofit/>
          </a:bodyPr>
          <a:lstStyle/>
          <a:p>
            <a:pPr marL="342900" lvl="0" algn="r">
              <a:spcBef>
                <a:spcPct val="20000"/>
              </a:spcBef>
              <a:defRPr/>
            </a:pPr>
            <a:r>
              <a:rPr lang="en-US" dirty="0" smtClean="0">
                <a:solidFill>
                  <a:srgbClr val="7F7F7F"/>
                </a:solidFill>
                <a:latin typeface="Arial"/>
                <a:cs typeface="Arial"/>
              </a:rPr>
              <a:t>Increasing board pressure for risk management</a:t>
            </a:r>
          </a:p>
        </p:txBody>
      </p:sp>
      <p:sp>
        <p:nvSpPr>
          <p:cNvPr id="50" name="Right Triangle 49"/>
          <p:cNvSpPr/>
          <p:nvPr/>
        </p:nvSpPr>
        <p:spPr>
          <a:xfrm rot="2688168">
            <a:off x="4254368" y="2693296"/>
            <a:ext cx="147431" cy="147431"/>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ight Triangle 50"/>
          <p:cNvSpPr/>
          <p:nvPr/>
        </p:nvSpPr>
        <p:spPr>
          <a:xfrm rot="2688168">
            <a:off x="4254368" y="3150496"/>
            <a:ext cx="147431" cy="147431"/>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ight Triangle 51"/>
          <p:cNvSpPr/>
          <p:nvPr/>
        </p:nvSpPr>
        <p:spPr>
          <a:xfrm rot="2688168">
            <a:off x="4254368" y="3593933"/>
            <a:ext cx="147431" cy="147431"/>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ight Triangle 52"/>
          <p:cNvSpPr/>
          <p:nvPr/>
        </p:nvSpPr>
        <p:spPr>
          <a:xfrm rot="2688168">
            <a:off x="4254368" y="4055896"/>
            <a:ext cx="147431" cy="147431"/>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ight Triangle 53"/>
          <p:cNvSpPr/>
          <p:nvPr/>
        </p:nvSpPr>
        <p:spPr>
          <a:xfrm rot="2688168">
            <a:off x="4254368" y="4515744"/>
            <a:ext cx="147431" cy="147431"/>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02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Increasing cyber </a:t>
            </a:r>
            <a:r>
              <a:rPr lang="en-US" dirty="0" smtClean="0"/>
              <a:t>threats</a:t>
            </a:r>
            <a:endParaRPr lang="en-US" dirty="0"/>
          </a:p>
        </p:txBody>
      </p:sp>
      <p:pic>
        <p:nvPicPr>
          <p:cNvPr id="7" name="Picture 6"/>
          <p:cNvPicPr>
            <a:picLocks noChangeAspect="1"/>
          </p:cNvPicPr>
          <p:nvPr/>
        </p:nvPicPr>
        <p:blipFill rotWithShape="1">
          <a:blip r:embed="rId2"/>
          <a:srcRect l="8596" t="5520" r="8308" b="14129"/>
          <a:stretch/>
        </p:blipFill>
        <p:spPr>
          <a:xfrm>
            <a:off x="5163670" y="753038"/>
            <a:ext cx="3886200" cy="4814048"/>
          </a:xfrm>
          <a:prstGeom prst="rect">
            <a:avLst/>
          </a:prstGeom>
        </p:spPr>
      </p:pic>
      <p:sp>
        <p:nvSpPr>
          <p:cNvPr id="8" name="Content Placeholder 7"/>
          <p:cNvSpPr>
            <a:spLocks noGrp="1"/>
          </p:cNvSpPr>
          <p:nvPr>
            <p:ph idx="1"/>
          </p:nvPr>
        </p:nvSpPr>
        <p:spPr>
          <a:xfrm>
            <a:off x="457200" y="1600200"/>
            <a:ext cx="4800600" cy="4525963"/>
          </a:xfrm>
        </p:spPr>
        <p:txBody>
          <a:bodyPr>
            <a:normAutofit lnSpcReduction="10000"/>
          </a:bodyPr>
          <a:lstStyle/>
          <a:p>
            <a:r>
              <a:rPr lang="en-US" dirty="0" smtClean="0"/>
              <a:t>Common </a:t>
            </a:r>
            <a:r>
              <a:rPr lang="en-US" dirty="0"/>
              <a:t>vulnerabilities and exploits used by hackers to compromise companies </a:t>
            </a:r>
            <a:r>
              <a:rPr lang="en-US" dirty="0" smtClean="0"/>
              <a:t>show </a:t>
            </a:r>
            <a:r>
              <a:rPr lang="en-US" dirty="0"/>
              <a:t>that </a:t>
            </a:r>
            <a:r>
              <a:rPr lang="en-US" dirty="0" smtClean="0"/>
              <a:t>organizations </a:t>
            </a:r>
            <a:r>
              <a:rPr lang="en-US" dirty="0"/>
              <a:t>lack </a:t>
            </a:r>
            <a:r>
              <a:rPr lang="en-US" dirty="0" smtClean="0"/>
              <a:t>fundamental cybersecurity measures</a:t>
            </a:r>
          </a:p>
          <a:p>
            <a:r>
              <a:rPr lang="en-US" dirty="0"/>
              <a:t>Companies often fail to understand </a:t>
            </a:r>
            <a:r>
              <a:rPr lang="en-US" dirty="0" smtClean="0"/>
              <a:t>their </a:t>
            </a:r>
            <a:r>
              <a:rPr lang="en-US" dirty="0"/>
              <a:t>vulnerability to attack, the value of their critical assets, and the profile or sophistication of potential attackers</a:t>
            </a:r>
          </a:p>
        </p:txBody>
      </p:sp>
      <p:sp>
        <p:nvSpPr>
          <p:cNvPr id="9" name="TextBox 8"/>
          <p:cNvSpPr txBox="1"/>
          <p:nvPr/>
        </p:nvSpPr>
        <p:spPr>
          <a:xfrm>
            <a:off x="5966517" y="5353421"/>
            <a:ext cx="2370660" cy="738664"/>
          </a:xfrm>
          <a:prstGeom prst="rect">
            <a:avLst/>
          </a:prstGeom>
          <a:noFill/>
        </p:spPr>
        <p:txBody>
          <a:bodyPr wrap="square" rtlCol="0">
            <a:spAutoFit/>
          </a:bodyPr>
          <a:lstStyle/>
          <a:p>
            <a:pPr algn="ctr"/>
            <a:r>
              <a:rPr lang="en-US" sz="1400" dirty="0" smtClean="0"/>
              <a:t>Root causes of security threats from organizations that have been breached</a:t>
            </a:r>
            <a:endParaRPr lang="en-US" sz="1400" dirty="0"/>
          </a:p>
        </p:txBody>
      </p:sp>
      <p:sp>
        <p:nvSpPr>
          <p:cNvPr id="10" name="TextBox 9"/>
          <p:cNvSpPr txBox="1"/>
          <p:nvPr/>
        </p:nvSpPr>
        <p:spPr>
          <a:xfrm>
            <a:off x="0" y="6586375"/>
            <a:ext cx="6553076" cy="276999"/>
          </a:xfrm>
          <a:prstGeom prst="rect">
            <a:avLst/>
          </a:prstGeom>
          <a:noFill/>
        </p:spPr>
        <p:txBody>
          <a:bodyPr wrap="none" rtlCol="0">
            <a:spAutoFit/>
          </a:bodyPr>
          <a:lstStyle/>
          <a:p>
            <a:r>
              <a:rPr lang="en-US" sz="1200" dirty="0"/>
              <a:t>Source: https://heimdalsecurity.com/blog/10-critical-corporate-cyber-security-risks-a-data-driven-list/</a:t>
            </a:r>
          </a:p>
        </p:txBody>
      </p:sp>
    </p:spTree>
    <p:extLst>
      <p:ext uri="{BB962C8B-B14F-4D97-AF65-F5344CB8AC3E}">
        <p14:creationId xmlns:p14="http://schemas.microsoft.com/office/powerpoint/2010/main" val="215606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 your Own Device and Mobile</a:t>
            </a:r>
            <a:endParaRPr lang="en-US" dirty="0"/>
          </a:p>
        </p:txBody>
      </p:sp>
      <p:sp>
        <p:nvSpPr>
          <p:cNvPr id="3" name="Content Placeholder 2"/>
          <p:cNvSpPr>
            <a:spLocks noGrp="1"/>
          </p:cNvSpPr>
          <p:nvPr>
            <p:ph idx="1"/>
          </p:nvPr>
        </p:nvSpPr>
        <p:spPr/>
        <p:txBody>
          <a:bodyPr/>
          <a:lstStyle/>
          <a:p>
            <a:r>
              <a:rPr lang="en-US" dirty="0"/>
              <a:t>“Bring Your Own Device” and mobile technologies are here to </a:t>
            </a:r>
            <a:r>
              <a:rPr lang="en-US" dirty="0" smtClean="0"/>
              <a:t>stay</a:t>
            </a:r>
          </a:p>
          <a:p>
            <a:pPr lvl="1"/>
            <a:r>
              <a:rPr lang="en-US" dirty="0" smtClean="0"/>
              <a:t>Field operations</a:t>
            </a:r>
          </a:p>
          <a:p>
            <a:pPr lvl="1"/>
            <a:r>
              <a:rPr lang="en-US" dirty="0" smtClean="0"/>
              <a:t>Customized applications</a:t>
            </a:r>
          </a:p>
          <a:p>
            <a:r>
              <a:rPr lang="en-US" dirty="0" smtClean="0"/>
              <a:t>Driving </a:t>
            </a:r>
            <a:r>
              <a:rPr lang="en-US" dirty="0"/>
              <a:t>new technology segments such as mobile-device management, containerization tools and mobile data </a:t>
            </a:r>
            <a:r>
              <a:rPr lang="en-US" dirty="0" smtClean="0"/>
              <a:t>protection</a:t>
            </a:r>
          </a:p>
          <a:p>
            <a:r>
              <a:rPr lang="en-US" dirty="0" smtClean="0"/>
              <a:t>IT departments moving </a:t>
            </a:r>
            <a:r>
              <a:rPr lang="en-US" dirty="0"/>
              <a:t>from an “avoid” stance to </a:t>
            </a:r>
            <a:r>
              <a:rPr lang="en-US" dirty="0" smtClean="0"/>
              <a:t> </a:t>
            </a:r>
            <a:r>
              <a:rPr lang="en-US" dirty="0"/>
              <a:t>accommodating, </a:t>
            </a:r>
            <a:r>
              <a:rPr lang="en-US" dirty="0" smtClean="0"/>
              <a:t>adopting, and assimilating</a:t>
            </a:r>
          </a:p>
          <a:p>
            <a:r>
              <a:rPr lang="en-US" dirty="0"/>
              <a:t>Identity management and context-aware security will be key to supporting this</a:t>
            </a:r>
          </a:p>
        </p:txBody>
      </p:sp>
    </p:spTree>
    <p:extLst>
      <p:ext uri="{BB962C8B-B14F-4D97-AF65-F5344CB8AC3E}">
        <p14:creationId xmlns:p14="http://schemas.microsoft.com/office/powerpoint/2010/main" val="264714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of Things</a:t>
            </a:r>
            <a:endParaRPr lang="en-US" dirty="0"/>
          </a:p>
        </p:txBody>
      </p:sp>
      <p:sp>
        <p:nvSpPr>
          <p:cNvPr id="3" name="Content Placeholder 2"/>
          <p:cNvSpPr>
            <a:spLocks noGrp="1"/>
          </p:cNvSpPr>
          <p:nvPr>
            <p:ph idx="1"/>
          </p:nvPr>
        </p:nvSpPr>
        <p:spPr>
          <a:xfrm>
            <a:off x="457200" y="1317812"/>
            <a:ext cx="8485094" cy="4808351"/>
          </a:xfrm>
        </p:spPr>
        <p:txBody>
          <a:bodyPr>
            <a:noAutofit/>
          </a:bodyPr>
          <a:lstStyle/>
          <a:p>
            <a:r>
              <a:rPr lang="en-US" sz="2000" dirty="0"/>
              <a:t>Internet of Things (</a:t>
            </a:r>
            <a:r>
              <a:rPr lang="en-US" sz="2000" dirty="0" err="1"/>
              <a:t>IoT</a:t>
            </a:r>
            <a:r>
              <a:rPr lang="en-US" sz="2000" dirty="0"/>
              <a:t>) is the network of physical objects embedded with electronics, software, sensors, and network </a:t>
            </a:r>
            <a:r>
              <a:rPr lang="en-US" sz="2000" dirty="0" smtClean="0"/>
              <a:t>connectivity </a:t>
            </a:r>
          </a:p>
          <a:p>
            <a:r>
              <a:rPr lang="en-US" sz="2000" dirty="0" smtClean="0"/>
              <a:t>Gartner </a:t>
            </a:r>
            <a:r>
              <a:rPr lang="en-US" sz="2000" dirty="0"/>
              <a:t>predicts there will be 6.8 billion connected devices in use in 2016, a 30 percent increase over 2015. By 2020, that number will jump to more than 20 billion connected devices</a:t>
            </a:r>
          </a:p>
          <a:p>
            <a:pPr lvl="1"/>
            <a:r>
              <a:rPr lang="en-US" sz="1600" dirty="0" smtClean="0"/>
              <a:t>every </a:t>
            </a:r>
            <a:r>
              <a:rPr lang="en-US" sz="1600" dirty="0"/>
              <a:t>single </a:t>
            </a:r>
            <a:r>
              <a:rPr lang="en-US" sz="1600" dirty="0" smtClean="0"/>
              <a:t>device </a:t>
            </a:r>
            <a:r>
              <a:rPr lang="en-US" sz="1600" dirty="0"/>
              <a:t>will be a potential point of </a:t>
            </a:r>
            <a:r>
              <a:rPr lang="en-US" sz="1600" dirty="0" smtClean="0"/>
              <a:t>vulnerability</a:t>
            </a:r>
          </a:p>
          <a:p>
            <a:pPr lvl="1"/>
            <a:r>
              <a:rPr lang="en-US" sz="1600" dirty="0"/>
              <a:t>more connections to scan for vulnerabilities, monitor for </a:t>
            </a:r>
            <a:r>
              <a:rPr lang="en-US" sz="1600" dirty="0" smtClean="0"/>
              <a:t>compromises, </a:t>
            </a:r>
            <a:r>
              <a:rPr lang="en-US" sz="1600" dirty="0"/>
              <a:t>and protect from attacks</a:t>
            </a:r>
            <a:endParaRPr lang="en-US" sz="1600" dirty="0" smtClean="0"/>
          </a:p>
          <a:p>
            <a:r>
              <a:rPr lang="en-US" sz="2000" dirty="0" smtClean="0"/>
              <a:t>Represents </a:t>
            </a:r>
            <a:r>
              <a:rPr lang="en-US" sz="2000" dirty="0"/>
              <a:t>new challenges in terms of the type, scale and complexity of the technologies and services that are </a:t>
            </a:r>
            <a:r>
              <a:rPr lang="en-US" sz="2000" dirty="0" smtClean="0"/>
              <a:t>required</a:t>
            </a:r>
          </a:p>
          <a:p>
            <a:r>
              <a:rPr lang="en-US" sz="2000" dirty="0" smtClean="0"/>
              <a:t>Hacks are already present</a:t>
            </a:r>
          </a:p>
          <a:p>
            <a:pPr lvl="1"/>
            <a:r>
              <a:rPr lang="en-US" sz="1600" dirty="0"/>
              <a:t>Chrysler recalled 1.4 million vehicles affected by hacking of </a:t>
            </a:r>
            <a:r>
              <a:rPr lang="en-US" sz="1600" dirty="0" smtClean="0"/>
              <a:t>infotainment system</a:t>
            </a:r>
          </a:p>
          <a:p>
            <a:pPr lvl="1"/>
            <a:r>
              <a:rPr lang="en-US" sz="1600" dirty="0"/>
              <a:t>DEF CON 2015 demonstrated hacking for Apple network storage, toys, blood pressure monitors, Fitbits, and fridges </a:t>
            </a:r>
          </a:p>
          <a:p>
            <a:endParaRPr lang="en-US" sz="2000" dirty="0"/>
          </a:p>
        </p:txBody>
      </p:sp>
    </p:spTree>
    <p:extLst>
      <p:ext uri="{BB962C8B-B14F-4D97-AF65-F5344CB8AC3E}">
        <p14:creationId xmlns:p14="http://schemas.microsoft.com/office/powerpoint/2010/main" val="3931653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3537</TotalTime>
  <Words>1898</Words>
  <Application>Microsoft Office PowerPoint</Application>
  <PresentationFormat>On-screen Show (4:3)</PresentationFormat>
  <Paragraphs>255</Paragraphs>
  <Slides>29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Times New Roman</vt:lpstr>
      <vt:lpstr>Office Theme</vt:lpstr>
      <vt:lpstr>Office Theme</vt:lpstr>
      <vt:lpstr>COALFIRE SYSTEMS, INC.</vt:lpstr>
      <vt:lpstr>Agenda</vt:lpstr>
      <vt:lpstr>Audit &amp; Assessment Services</vt:lpstr>
      <vt:lpstr>Agenda</vt:lpstr>
      <vt:lpstr>Cybersecurity Growth </vt:lpstr>
      <vt:lpstr>Cybersecurity Drivers</vt:lpstr>
      <vt:lpstr>Increasing cyber threats</vt:lpstr>
      <vt:lpstr>Bring your Own Device and Mobile</vt:lpstr>
      <vt:lpstr>Internet of Things</vt:lpstr>
      <vt:lpstr>Increasing Board Pressure for Risk Management</vt:lpstr>
      <vt:lpstr>More Demanding Regulatory Requirements</vt:lpstr>
      <vt:lpstr>Agenda</vt:lpstr>
      <vt:lpstr>Trends shaping Federal Cybersecurity</vt:lpstr>
      <vt:lpstr>Federal Cybersecurity</vt:lpstr>
      <vt:lpstr>Cybersecurity Sprint Strategy and Implementation Plan</vt:lpstr>
      <vt:lpstr>CSIP Key Milestones</vt:lpstr>
      <vt:lpstr>CSIP Impacts</vt:lpstr>
      <vt:lpstr>Agenda</vt:lpstr>
      <vt:lpstr>FedRAMP</vt:lpstr>
      <vt:lpstr>FedRAMP Overview</vt:lpstr>
      <vt:lpstr>FedRAMP Stakeholders &amp; Responsibilities</vt:lpstr>
      <vt:lpstr>FedRAMP Security Controls</vt:lpstr>
      <vt:lpstr>FedRAMP Core Documentation</vt:lpstr>
      <vt:lpstr>FedRAMP Required Plans</vt:lpstr>
      <vt:lpstr>For more information on FedRAMP</vt:lpstr>
      <vt:lpstr>Agenda</vt:lpstr>
      <vt:lpstr>Immediate Actions for Your Organization</vt:lpstr>
      <vt:lpstr>Questions?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Melissa Soukup</dc:creator>
  <cp:lastModifiedBy>Abel Sussman</cp:lastModifiedBy>
  <cp:revision>82</cp:revision>
  <dcterms:created xsi:type="dcterms:W3CDTF">2015-05-08T01:17:08Z</dcterms:created>
  <dcterms:modified xsi:type="dcterms:W3CDTF">2016-01-18T20:52:22Z</dcterms:modified>
</cp:coreProperties>
</file>